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99" r:id="rId3"/>
    <p:sldId id="257" r:id="rId4"/>
    <p:sldId id="259" r:id="rId5"/>
    <p:sldId id="260" r:id="rId6"/>
    <p:sldId id="261" r:id="rId7"/>
    <p:sldId id="262" r:id="rId8"/>
    <p:sldId id="268" r:id="rId9"/>
    <p:sldId id="269" r:id="rId10"/>
    <p:sldId id="263" r:id="rId11"/>
    <p:sldId id="264" r:id="rId12"/>
    <p:sldId id="265" r:id="rId13"/>
    <p:sldId id="266" r:id="rId14"/>
    <p:sldId id="267" r:id="rId15"/>
    <p:sldId id="270" r:id="rId16"/>
    <p:sldId id="289" r:id="rId17"/>
    <p:sldId id="273" r:id="rId18"/>
    <p:sldId id="272" r:id="rId19"/>
    <p:sldId id="274" r:id="rId20"/>
    <p:sldId id="276" r:id="rId21"/>
    <p:sldId id="277" r:id="rId22"/>
    <p:sldId id="275" r:id="rId23"/>
    <p:sldId id="278" r:id="rId24"/>
    <p:sldId id="279" r:id="rId25"/>
    <p:sldId id="280" r:id="rId26"/>
    <p:sldId id="281" r:id="rId27"/>
    <p:sldId id="282" r:id="rId28"/>
    <p:sldId id="283" r:id="rId29"/>
    <p:sldId id="284" r:id="rId30"/>
    <p:sldId id="286" r:id="rId31"/>
    <p:sldId id="290" r:id="rId32"/>
    <p:sldId id="291" r:id="rId33"/>
    <p:sldId id="292" r:id="rId34"/>
    <p:sldId id="293" r:id="rId35"/>
    <p:sldId id="294" r:id="rId36"/>
    <p:sldId id="287" r:id="rId37"/>
    <p:sldId id="295" r:id="rId38"/>
    <p:sldId id="296" r:id="rId39"/>
    <p:sldId id="297" r:id="rId40"/>
    <p:sldId id="258" r:id="rId41"/>
    <p:sldId id="28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71"/>
    <p:restoredTop sz="55821"/>
  </p:normalViewPr>
  <p:slideViewPr>
    <p:cSldViewPr snapToGrid="0" snapToObjects="1">
      <p:cViewPr varScale="1">
        <p:scale>
          <a:sx n="42" d="100"/>
          <a:sy n="42" d="100"/>
        </p:scale>
        <p:origin x="24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69C894-BCB3-064E-9B70-FE09386D778C}" type="datetimeFigureOut">
              <a:rPr lang="en-US" smtClean="0"/>
              <a:t>11/5/18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722AB-97D7-004B-BF2E-C658127048A2}" type="slidenum">
              <a:rPr lang="en-US" smtClean="0"/>
              <a:t>‹#›</a:t>
            </a:fld>
            <a:endParaRPr lang="en-US"/>
          </a:p>
        </p:txBody>
      </p:sp>
    </p:spTree>
    <p:extLst>
      <p:ext uri="{BB962C8B-B14F-4D97-AF65-F5344CB8AC3E}">
        <p14:creationId xmlns:p14="http://schemas.microsoft.com/office/powerpoint/2010/main" val="3513428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Pooling </a:t>
            </a:r>
            <a:r>
              <a:rPr lang="en-US" dirty="0" err="1"/>
              <a:t>downsamples</a:t>
            </a:r>
            <a:r>
              <a:rPr lang="en-US" dirty="0"/>
              <a:t> size of our activation maps </a:t>
            </a:r>
          </a:p>
          <a:p>
            <a:endParaRPr lang="en-US" dirty="0"/>
          </a:p>
          <a:p>
            <a:r>
              <a:rPr lang="en-US" dirty="0"/>
              <a:t>Take our last conv output then use a fully connected layer  connected to all of these conv outputs  and use that to get a final score </a:t>
            </a:r>
            <a:r>
              <a:rPr lang="en-US" dirty="0" err="1"/>
              <a:t>func</a:t>
            </a:r>
            <a:r>
              <a:rPr lang="en-US" dirty="0"/>
              <a:t>  </a:t>
            </a:r>
          </a:p>
          <a:p>
            <a:endParaRPr lang="en-US" dirty="0"/>
          </a:p>
        </p:txBody>
      </p:sp>
      <p:sp>
        <p:nvSpPr>
          <p:cNvPr id="4" name="Slide Number Placeholder 3"/>
          <p:cNvSpPr>
            <a:spLocks noGrp="1"/>
          </p:cNvSpPr>
          <p:nvPr>
            <p:ph type="sldNum" sz="quarter" idx="10"/>
          </p:nvPr>
        </p:nvSpPr>
        <p:spPr/>
        <p:txBody>
          <a:bodyPr/>
          <a:lstStyle/>
          <a:p>
            <a:fld id="{AA6722AB-97D7-004B-BF2E-C658127048A2}" type="slidenum">
              <a:rPr lang="en-US" smtClean="0"/>
              <a:t>2</a:t>
            </a:fld>
            <a:endParaRPr lang="en-US"/>
          </a:p>
        </p:txBody>
      </p:sp>
    </p:spTree>
    <p:extLst>
      <p:ext uri="{BB962C8B-B14F-4D97-AF65-F5344CB8AC3E}">
        <p14:creationId xmlns:p14="http://schemas.microsoft.com/office/powerpoint/2010/main" val="2637115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preview of how we are going to use these convolutional layers in our convolutional network is that our </a:t>
            </a:r>
            <a:r>
              <a:rPr lang="en-US" dirty="0" err="1"/>
              <a:t>ConvNet</a:t>
            </a:r>
            <a:r>
              <a:rPr lang="en-US" dirty="0"/>
              <a:t> is basically going to be  a sequence of these convolutional layers stacked on top of each other. </a:t>
            </a:r>
          </a:p>
          <a:p>
            <a:endParaRPr lang="en-US" dirty="0"/>
          </a:p>
          <a:p>
            <a:r>
              <a:rPr lang="en-US" dirty="0"/>
              <a:t>Same way as what we had with the simple linear layers in their neural network. </a:t>
            </a:r>
          </a:p>
          <a:p>
            <a:endParaRPr lang="en-US" dirty="0"/>
          </a:p>
          <a:p>
            <a:r>
              <a:rPr lang="en-US" dirty="0"/>
              <a:t>And then we are going to intersperse these with activation functions for example </a:t>
            </a:r>
            <a:r>
              <a:rPr lang="en-US" dirty="0" err="1"/>
              <a:t>ReLU</a:t>
            </a:r>
            <a:r>
              <a:rPr lang="en-US" dirty="0"/>
              <a:t> activation function.  </a:t>
            </a:r>
          </a:p>
          <a:p>
            <a:endParaRPr lang="en-US" dirty="0"/>
          </a:p>
        </p:txBody>
      </p:sp>
      <p:sp>
        <p:nvSpPr>
          <p:cNvPr id="4" name="Slide Number Placeholder 3"/>
          <p:cNvSpPr>
            <a:spLocks noGrp="1"/>
          </p:cNvSpPr>
          <p:nvPr>
            <p:ph type="sldNum" sz="quarter" idx="10"/>
          </p:nvPr>
        </p:nvSpPr>
        <p:spPr/>
        <p:txBody>
          <a:bodyPr/>
          <a:lstStyle/>
          <a:p>
            <a:fld id="{AA6722AB-97D7-004B-BF2E-C658127048A2}" type="slidenum">
              <a:rPr lang="en-US" smtClean="0"/>
              <a:t>12</a:t>
            </a:fld>
            <a:endParaRPr lang="en-US"/>
          </a:p>
        </p:txBody>
      </p:sp>
    </p:spTree>
    <p:extLst>
      <p:ext uri="{BB962C8B-B14F-4D97-AF65-F5344CB8AC3E}">
        <p14:creationId xmlns:p14="http://schemas.microsoft.com/office/powerpoint/2010/main" val="572145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you will get something like Conv, </a:t>
            </a:r>
            <a:r>
              <a:rPr lang="en-US" dirty="0" err="1"/>
              <a:t>ReLU</a:t>
            </a:r>
            <a:r>
              <a:rPr lang="en-US" dirty="0"/>
              <a:t>, usually also some  pooling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then you’re just going to get a sequence  of these each creating an output that’s now going to be the input to the next convolutional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number of filters per layer is a design choice  </a:t>
            </a:r>
          </a:p>
          <a:p>
            <a:endParaRPr lang="en-US" dirty="0"/>
          </a:p>
        </p:txBody>
      </p:sp>
      <p:sp>
        <p:nvSpPr>
          <p:cNvPr id="4" name="Slide Number Placeholder 3"/>
          <p:cNvSpPr>
            <a:spLocks noGrp="1"/>
          </p:cNvSpPr>
          <p:nvPr>
            <p:ph type="sldNum" sz="quarter" idx="10"/>
          </p:nvPr>
        </p:nvSpPr>
        <p:spPr/>
        <p:txBody>
          <a:bodyPr/>
          <a:lstStyle/>
          <a:p>
            <a:fld id="{AA6722AB-97D7-004B-BF2E-C658127048A2}" type="slidenum">
              <a:rPr lang="en-US" smtClean="0"/>
              <a:t>13</a:t>
            </a:fld>
            <a:endParaRPr lang="en-US"/>
          </a:p>
        </p:txBody>
      </p:sp>
    </p:spTree>
    <p:extLst>
      <p:ext uri="{BB962C8B-B14F-4D97-AF65-F5344CB8AC3E}">
        <p14:creationId xmlns:p14="http://schemas.microsoft.com/office/powerpoint/2010/main" val="1178452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so we know each of these layers can have  multiple filters right and each filter produces an activation map and so when you look at multiple of these layers stacked together in a </a:t>
            </a:r>
            <a:r>
              <a:rPr lang="en-US" dirty="0" err="1"/>
              <a:t>ConvNet</a:t>
            </a:r>
            <a:r>
              <a:rPr lang="en-US" dirty="0"/>
              <a:t> what ends up happening is you end up learning this hierarchy of filters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the filters at the early layers usually represent low level features that you’re looking for, Things like edges right. And then at the mid level you’re going to get more complex kinds of features so maybe now you’re looking for things like corners and blobs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at higher level features you’re going to get things that starting to more resemble concepts than blobs of.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to understand that what these features end up being when you have a whole stack of filters  is these type of simple to more complex features.</a:t>
            </a:r>
          </a:p>
          <a:p>
            <a:endParaRPr lang="en-US" dirty="0"/>
          </a:p>
        </p:txBody>
      </p:sp>
      <p:sp>
        <p:nvSpPr>
          <p:cNvPr id="4" name="Slide Number Placeholder 3"/>
          <p:cNvSpPr>
            <a:spLocks noGrp="1"/>
          </p:cNvSpPr>
          <p:nvPr>
            <p:ph type="sldNum" sz="quarter" idx="10"/>
          </p:nvPr>
        </p:nvSpPr>
        <p:spPr/>
        <p:txBody>
          <a:bodyPr/>
          <a:lstStyle/>
          <a:p>
            <a:fld id="{AA6722AB-97D7-004B-BF2E-C658127048A2}" type="slidenum">
              <a:rPr lang="en-US" smtClean="0"/>
              <a:t>14</a:t>
            </a:fld>
            <a:endParaRPr lang="en-US"/>
          </a:p>
        </p:txBody>
      </p:sp>
    </p:spTree>
    <p:extLst>
      <p:ext uri="{BB962C8B-B14F-4D97-AF65-F5344CB8AC3E}">
        <p14:creationId xmlns:p14="http://schemas.microsoft.com/office/powerpoint/2010/main" val="1160186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the filters at the early layers usually represent low level features that you’re looking for, Things like edges right. And then at the mid level you’re going to get more complex kinds of features so maybe now you’re looking for things like corners and blobs . And then at higher level features you’re going to get things that starting to more resemble concepts than blobs of.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to understand that what these features end up being when you have a whole stack of filters  is these type of simple to more complex features.</a:t>
            </a:r>
          </a:p>
          <a:p>
            <a:endParaRPr lang="en-US" dirty="0"/>
          </a:p>
        </p:txBody>
      </p:sp>
      <p:sp>
        <p:nvSpPr>
          <p:cNvPr id="4" name="Slide Number Placeholder 3"/>
          <p:cNvSpPr>
            <a:spLocks noGrp="1"/>
          </p:cNvSpPr>
          <p:nvPr>
            <p:ph type="sldNum" sz="quarter" idx="10"/>
          </p:nvPr>
        </p:nvSpPr>
        <p:spPr/>
        <p:txBody>
          <a:bodyPr/>
          <a:lstStyle/>
          <a:p>
            <a:fld id="{AA6722AB-97D7-004B-BF2E-C658127048A2}" type="slidenum">
              <a:rPr lang="en-US" smtClean="0"/>
              <a:t>15</a:t>
            </a:fld>
            <a:endParaRPr lang="en-US"/>
          </a:p>
        </p:txBody>
      </p:sp>
    </p:spTree>
    <p:extLst>
      <p:ext uri="{BB962C8B-B14F-4D97-AF65-F5344CB8AC3E}">
        <p14:creationId xmlns:p14="http://schemas.microsoft.com/office/powerpoint/2010/main" val="1379638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looking at a local region spatially of the image and determines how much each neuron is getting triggered at every spatial location in your image </a:t>
            </a:r>
          </a:p>
        </p:txBody>
      </p:sp>
      <p:sp>
        <p:nvSpPr>
          <p:cNvPr id="4" name="Slide Number Placeholder 3"/>
          <p:cNvSpPr>
            <a:spLocks noGrp="1"/>
          </p:cNvSpPr>
          <p:nvPr>
            <p:ph type="sldNum" sz="quarter" idx="10"/>
          </p:nvPr>
        </p:nvSpPr>
        <p:spPr/>
        <p:txBody>
          <a:bodyPr/>
          <a:lstStyle/>
          <a:p>
            <a:fld id="{AA6722AB-97D7-004B-BF2E-C658127048A2}" type="slidenum">
              <a:rPr lang="en-US" smtClean="0"/>
              <a:t>16</a:t>
            </a:fld>
            <a:endParaRPr lang="en-US"/>
          </a:p>
        </p:txBody>
      </p:sp>
    </p:spTree>
    <p:extLst>
      <p:ext uri="{BB962C8B-B14F-4D97-AF65-F5344CB8AC3E}">
        <p14:creationId xmlns:p14="http://schemas.microsoft.com/office/powerpoint/2010/main" val="2415032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32 x 32 x 3 image from before and our 5 x5 x3 filter that we are going to slide of this image and now we are going to see exactly how we produce this 28 x 28 activation map </a:t>
            </a:r>
          </a:p>
        </p:txBody>
      </p:sp>
      <p:sp>
        <p:nvSpPr>
          <p:cNvPr id="4" name="Slide Number Placeholder 3"/>
          <p:cNvSpPr>
            <a:spLocks noGrp="1"/>
          </p:cNvSpPr>
          <p:nvPr>
            <p:ph type="sldNum" sz="quarter" idx="10"/>
          </p:nvPr>
        </p:nvSpPr>
        <p:spPr/>
        <p:txBody>
          <a:bodyPr/>
          <a:lstStyle/>
          <a:p>
            <a:fld id="{AA6722AB-97D7-004B-BF2E-C658127048A2}" type="slidenum">
              <a:rPr lang="en-US" smtClean="0"/>
              <a:t>17</a:t>
            </a:fld>
            <a:endParaRPr lang="en-US"/>
          </a:p>
        </p:txBody>
      </p:sp>
    </p:spTree>
    <p:extLst>
      <p:ext uri="{BB962C8B-B14F-4D97-AF65-F5344CB8AC3E}">
        <p14:creationId xmlns:p14="http://schemas.microsoft.com/office/powerpoint/2010/main" val="1691165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things simpler lets assume we have a 7 by 7 image and a 3 by 3 filter  right now </a:t>
            </a:r>
          </a:p>
          <a:p>
            <a:endParaRPr lang="en-US" dirty="0"/>
          </a:p>
          <a:p>
            <a:r>
              <a:rPr lang="en-US" dirty="0"/>
              <a:t>We are going to take this filter plop it down in the upper left hand corner , do the dot product , so multiply all these values together  to get our first value is this value is going to go into our upper left hand corner of our activation map </a:t>
            </a:r>
          </a:p>
        </p:txBody>
      </p:sp>
      <p:sp>
        <p:nvSpPr>
          <p:cNvPr id="4" name="Slide Number Placeholder 3"/>
          <p:cNvSpPr>
            <a:spLocks noGrp="1"/>
          </p:cNvSpPr>
          <p:nvPr>
            <p:ph type="sldNum" sz="quarter" idx="10"/>
          </p:nvPr>
        </p:nvSpPr>
        <p:spPr/>
        <p:txBody>
          <a:bodyPr/>
          <a:lstStyle/>
          <a:p>
            <a:fld id="{AA6722AB-97D7-004B-BF2E-C658127048A2}" type="slidenum">
              <a:rPr lang="en-US" smtClean="0"/>
              <a:t>18</a:t>
            </a:fld>
            <a:endParaRPr lang="en-US"/>
          </a:p>
        </p:txBody>
      </p:sp>
    </p:spTree>
    <p:extLst>
      <p:ext uri="{BB962C8B-B14F-4D97-AF65-F5344CB8AC3E}">
        <p14:creationId xmlns:p14="http://schemas.microsoft.com/office/powerpoint/2010/main" val="2985878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are going to take this filter and slide It one position to the right and then again do the dot product and get another values out from here, and we continues with this.</a:t>
            </a:r>
          </a:p>
        </p:txBody>
      </p:sp>
      <p:sp>
        <p:nvSpPr>
          <p:cNvPr id="4" name="Slide Number Placeholder 3"/>
          <p:cNvSpPr>
            <a:spLocks noGrp="1"/>
          </p:cNvSpPr>
          <p:nvPr>
            <p:ph type="sldNum" sz="quarter" idx="10"/>
          </p:nvPr>
        </p:nvSpPr>
        <p:spPr/>
        <p:txBody>
          <a:bodyPr/>
          <a:lstStyle/>
          <a:p>
            <a:fld id="{AA6722AB-97D7-004B-BF2E-C658127048A2}" type="slidenum">
              <a:rPr lang="en-US" smtClean="0"/>
              <a:t>19</a:t>
            </a:fld>
            <a:endParaRPr lang="en-US"/>
          </a:p>
        </p:txBody>
      </p:sp>
    </p:spTree>
    <p:extLst>
      <p:ext uri="{BB962C8B-B14F-4D97-AF65-F5344CB8AC3E}">
        <p14:creationId xmlns:p14="http://schemas.microsoft.com/office/powerpoint/2010/main" val="552788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end what we are going to get is is a 5 by 5 output right.</a:t>
            </a:r>
          </a:p>
          <a:p>
            <a:endParaRPr lang="en-US" dirty="0"/>
          </a:p>
          <a:p>
            <a:r>
              <a:rPr lang="en-US" dirty="0"/>
              <a:t>Because are able to slide this filter over 5 spatial locations horizontally and five spatial location vertically.</a:t>
            </a:r>
          </a:p>
          <a:p>
            <a:endParaRPr lang="en-US" dirty="0"/>
          </a:p>
          <a:p>
            <a:r>
              <a:rPr lang="en-US" dirty="0"/>
              <a:t>There are different design choices that we can make, previously we slid it at every single  spatial location  and the interval at which we slide is called the stride. </a:t>
            </a:r>
          </a:p>
          <a:p>
            <a:endParaRPr lang="en-US" dirty="0"/>
          </a:p>
          <a:p>
            <a:r>
              <a:rPr lang="en-US" dirty="0"/>
              <a:t>So previously we used a stride of 1 </a:t>
            </a:r>
          </a:p>
          <a:p>
            <a:endParaRPr lang="en-US" dirty="0"/>
          </a:p>
          <a:p>
            <a:r>
              <a:rPr lang="en-US" dirty="0"/>
              <a:t>So now lets see what happens when we use a stride of 2</a:t>
            </a:r>
          </a:p>
          <a:p>
            <a:endParaRPr lang="en-US" dirty="0"/>
          </a:p>
        </p:txBody>
      </p:sp>
      <p:sp>
        <p:nvSpPr>
          <p:cNvPr id="4" name="Slide Number Placeholder 3"/>
          <p:cNvSpPr>
            <a:spLocks noGrp="1"/>
          </p:cNvSpPr>
          <p:nvPr>
            <p:ph type="sldNum" sz="quarter" idx="10"/>
          </p:nvPr>
        </p:nvSpPr>
        <p:spPr/>
        <p:txBody>
          <a:bodyPr/>
          <a:lstStyle/>
          <a:p>
            <a:fld id="{AA6722AB-97D7-004B-BF2E-C658127048A2}" type="slidenum">
              <a:rPr lang="en-US" smtClean="0"/>
              <a:t>22</a:t>
            </a:fld>
            <a:endParaRPr lang="en-US"/>
          </a:p>
        </p:txBody>
      </p:sp>
    </p:spTree>
    <p:extLst>
      <p:ext uri="{BB962C8B-B14F-4D97-AF65-F5344CB8AC3E}">
        <p14:creationId xmlns:p14="http://schemas.microsoft.com/office/powerpoint/2010/main" val="1638348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are going to take our first location the same as before, and then we are going to skip this time 2 pixels over and we are going to get  our next value centered as this location</a:t>
            </a:r>
          </a:p>
          <a:p>
            <a:endParaRPr lang="en-US" dirty="0"/>
          </a:p>
          <a:p>
            <a:r>
              <a:rPr lang="en-US" dirty="0"/>
              <a:t> </a:t>
            </a:r>
          </a:p>
        </p:txBody>
      </p:sp>
      <p:sp>
        <p:nvSpPr>
          <p:cNvPr id="4" name="Slide Number Placeholder 3"/>
          <p:cNvSpPr>
            <a:spLocks noGrp="1"/>
          </p:cNvSpPr>
          <p:nvPr>
            <p:ph type="sldNum" sz="quarter" idx="10"/>
          </p:nvPr>
        </p:nvSpPr>
        <p:spPr/>
        <p:txBody>
          <a:bodyPr/>
          <a:lstStyle/>
          <a:p>
            <a:fld id="{AA6722AB-97D7-004B-BF2E-C658127048A2}" type="slidenum">
              <a:rPr lang="en-US" smtClean="0"/>
              <a:t>23</a:t>
            </a:fld>
            <a:endParaRPr lang="en-US"/>
          </a:p>
        </p:txBody>
      </p:sp>
    </p:spTree>
    <p:extLst>
      <p:ext uri="{BB962C8B-B14F-4D97-AF65-F5344CB8AC3E}">
        <p14:creationId xmlns:p14="http://schemas.microsoft.com/office/powerpoint/2010/main" val="2149924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difference between convolution layer and fully connected layer is that we are trying to preserve spatial  structure </a:t>
            </a:r>
          </a:p>
          <a:p>
            <a:endParaRPr lang="en-US" dirty="0"/>
          </a:p>
          <a:p>
            <a:endParaRPr lang="en-US" dirty="0"/>
          </a:p>
        </p:txBody>
      </p:sp>
      <p:sp>
        <p:nvSpPr>
          <p:cNvPr id="4" name="Slide Number Placeholder 3"/>
          <p:cNvSpPr>
            <a:spLocks noGrp="1"/>
          </p:cNvSpPr>
          <p:nvPr>
            <p:ph type="sldNum" sz="quarter" idx="10"/>
          </p:nvPr>
        </p:nvSpPr>
        <p:spPr/>
        <p:txBody>
          <a:bodyPr/>
          <a:lstStyle/>
          <a:p>
            <a:fld id="{AA6722AB-97D7-004B-BF2E-C658127048A2}" type="slidenum">
              <a:rPr lang="en-US" smtClean="0"/>
              <a:t>3</a:t>
            </a:fld>
            <a:endParaRPr lang="en-US"/>
          </a:p>
        </p:txBody>
      </p:sp>
    </p:spTree>
    <p:extLst>
      <p:ext uri="{BB962C8B-B14F-4D97-AF65-F5344CB8AC3E}">
        <p14:creationId xmlns:p14="http://schemas.microsoft.com/office/powerpoint/2010/main" val="3797375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if we used a stride of two we have a total of three of these that we can fit and so we will get a 3 x 3 output  </a:t>
            </a:r>
          </a:p>
        </p:txBody>
      </p:sp>
      <p:sp>
        <p:nvSpPr>
          <p:cNvPr id="4" name="Slide Number Placeholder 3"/>
          <p:cNvSpPr>
            <a:spLocks noGrp="1"/>
          </p:cNvSpPr>
          <p:nvPr>
            <p:ph type="sldNum" sz="quarter" idx="10"/>
          </p:nvPr>
        </p:nvSpPr>
        <p:spPr/>
        <p:txBody>
          <a:bodyPr/>
          <a:lstStyle/>
          <a:p>
            <a:fld id="{AA6722AB-97D7-004B-BF2E-C658127048A2}" type="slidenum">
              <a:rPr lang="en-US" smtClean="0"/>
              <a:t>25</a:t>
            </a:fld>
            <a:endParaRPr lang="en-US"/>
          </a:p>
        </p:txBody>
      </p:sp>
    </p:spTree>
    <p:extLst>
      <p:ext uri="{BB962C8B-B14F-4D97-AF65-F5344CB8AC3E}">
        <p14:creationId xmlns:p14="http://schemas.microsoft.com/office/powerpoint/2010/main" val="4290488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what happens when we have a stride of three, what’s the output size of this ?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case we have a 3 by 3 we slide it over by 3 again </a:t>
            </a:r>
          </a:p>
          <a:p>
            <a:endParaRPr lang="en-US" dirty="0"/>
          </a:p>
        </p:txBody>
      </p:sp>
      <p:sp>
        <p:nvSpPr>
          <p:cNvPr id="4" name="Slide Number Placeholder 3"/>
          <p:cNvSpPr>
            <a:spLocks noGrp="1"/>
          </p:cNvSpPr>
          <p:nvPr>
            <p:ph type="sldNum" sz="quarter" idx="10"/>
          </p:nvPr>
        </p:nvSpPr>
        <p:spPr/>
        <p:txBody>
          <a:bodyPr/>
          <a:lstStyle/>
          <a:p>
            <a:fld id="{AA6722AB-97D7-004B-BF2E-C658127048A2}" type="slidenum">
              <a:rPr lang="en-US" smtClean="0"/>
              <a:t>26</a:t>
            </a:fld>
            <a:endParaRPr lang="en-US"/>
          </a:p>
        </p:txBody>
      </p:sp>
    </p:spTree>
    <p:extLst>
      <p:ext uri="{BB962C8B-B14F-4D97-AF65-F5344CB8AC3E}">
        <p14:creationId xmlns:p14="http://schemas.microsoft.com/office/powerpoint/2010/main" val="4009235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doesn’t’ fit , so in practice it just doesn’t work we don’t do convolutions like this because it leads to asymmetric output happening </a:t>
            </a:r>
          </a:p>
        </p:txBody>
      </p:sp>
      <p:sp>
        <p:nvSpPr>
          <p:cNvPr id="4" name="Slide Number Placeholder 3"/>
          <p:cNvSpPr>
            <a:spLocks noGrp="1"/>
          </p:cNvSpPr>
          <p:nvPr>
            <p:ph type="sldNum" sz="quarter" idx="10"/>
          </p:nvPr>
        </p:nvSpPr>
        <p:spPr/>
        <p:txBody>
          <a:bodyPr/>
          <a:lstStyle/>
          <a:p>
            <a:fld id="{AA6722AB-97D7-004B-BF2E-C658127048A2}" type="slidenum">
              <a:rPr lang="en-US" smtClean="0"/>
              <a:t>27</a:t>
            </a:fld>
            <a:endParaRPr lang="en-US"/>
          </a:p>
        </p:txBody>
      </p:sp>
    </p:spTree>
    <p:extLst>
      <p:ext uri="{BB962C8B-B14F-4D97-AF65-F5344CB8AC3E}">
        <p14:creationId xmlns:p14="http://schemas.microsoft.com/office/powerpoint/2010/main" val="279823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see how we can computer output size. </a:t>
            </a:r>
          </a:p>
          <a:p>
            <a:endParaRPr lang="en-US" dirty="0"/>
          </a:p>
          <a:p>
            <a:r>
              <a:rPr lang="en-US" dirty="0"/>
              <a:t>This actually works out to be a nice formula where we take our dimension of our input N, we have a filter size F, we have our stride at which we are sliding along and our final output size. </a:t>
            </a:r>
          </a:p>
          <a:p>
            <a:endParaRPr lang="en-US" dirty="0"/>
          </a:p>
          <a:p>
            <a:r>
              <a:rPr lang="en-US" dirty="0"/>
              <a:t>The spatial dimension of each output size is going to be N – F / stride +1 </a:t>
            </a:r>
          </a:p>
          <a:p>
            <a:endParaRPr lang="en-US" dirty="0"/>
          </a:p>
        </p:txBody>
      </p:sp>
      <p:sp>
        <p:nvSpPr>
          <p:cNvPr id="4" name="Slide Number Placeholder 3"/>
          <p:cNvSpPr>
            <a:spLocks noGrp="1"/>
          </p:cNvSpPr>
          <p:nvPr>
            <p:ph type="sldNum" sz="quarter" idx="10"/>
          </p:nvPr>
        </p:nvSpPr>
        <p:spPr/>
        <p:txBody>
          <a:bodyPr/>
          <a:lstStyle/>
          <a:p>
            <a:fld id="{AA6722AB-97D7-004B-BF2E-C658127048A2}" type="slidenum">
              <a:rPr lang="en-US" smtClean="0"/>
              <a:t>28</a:t>
            </a:fld>
            <a:endParaRPr lang="en-US"/>
          </a:p>
        </p:txBody>
      </p:sp>
    </p:spTree>
    <p:extLst>
      <p:ext uri="{BB962C8B-B14F-4D97-AF65-F5344CB8AC3E}">
        <p14:creationId xmlns:p14="http://schemas.microsoft.com/office/powerpoint/2010/main" val="365557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its actually common to zero pad the borders in order to maintain the same input size as we had before, or just a specific size that you may want the output to have  </a:t>
            </a:r>
          </a:p>
          <a:p>
            <a:endParaRPr lang="en-US" dirty="0"/>
          </a:p>
          <a:p>
            <a:r>
              <a:rPr lang="en-US" dirty="0"/>
              <a:t>We pad our input image with zeros  and so now we can place a filter centered at the upper right hand pixel location of your actual input image.</a:t>
            </a:r>
          </a:p>
          <a:p>
            <a:r>
              <a:rPr lang="en-US" dirty="0"/>
              <a:t> </a:t>
            </a:r>
          </a:p>
          <a:p>
            <a:r>
              <a:rPr lang="en-US" dirty="0"/>
              <a:t>Zero padding helps us process the edges/corners of the image and so padding is a way to do this. </a:t>
            </a:r>
          </a:p>
        </p:txBody>
      </p:sp>
      <p:sp>
        <p:nvSpPr>
          <p:cNvPr id="4" name="Slide Number Placeholder 3"/>
          <p:cNvSpPr>
            <a:spLocks noGrp="1"/>
          </p:cNvSpPr>
          <p:nvPr>
            <p:ph type="sldNum" sz="quarter" idx="10"/>
          </p:nvPr>
        </p:nvSpPr>
        <p:spPr/>
        <p:txBody>
          <a:bodyPr/>
          <a:lstStyle/>
          <a:p>
            <a:fld id="{AA6722AB-97D7-004B-BF2E-C658127048A2}" type="slidenum">
              <a:rPr lang="en-US" smtClean="0"/>
              <a:t>29</a:t>
            </a:fld>
            <a:endParaRPr lang="en-US"/>
          </a:p>
        </p:txBody>
      </p:sp>
    </p:spTree>
    <p:extLst>
      <p:ext uri="{BB962C8B-B14F-4D97-AF65-F5344CB8AC3E}">
        <p14:creationId xmlns:p14="http://schemas.microsoft.com/office/powerpoint/2010/main" val="3664695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our input is 7 x 7 we actually increase the dimension to 9 x 9 by padding the image. So we want to incorporate this padding into the formula. so now our N = 9 our F –s still equal to 3 and stride is still 1.</a:t>
            </a:r>
          </a:p>
          <a:p>
            <a:endParaRPr lang="en-US" dirty="0"/>
          </a:p>
          <a:p>
            <a:r>
              <a:rPr lang="en-US" dirty="0"/>
              <a:t>((9-3)/1) +1 = (6/1) +1 = 7 </a:t>
            </a:r>
          </a:p>
          <a:p>
            <a:endParaRPr lang="en-US" dirty="0"/>
          </a:p>
          <a:p>
            <a:r>
              <a:rPr lang="en-US" dirty="0"/>
              <a:t>But remember the total output size of that layer would be 7 x 7 x ( # of filters that you have)</a:t>
            </a:r>
          </a:p>
          <a:p>
            <a:endParaRPr lang="en-US" dirty="0"/>
          </a:p>
          <a:p>
            <a:r>
              <a:rPr lang="en-US" dirty="0"/>
              <a:t>Remember each filter is going to do a dot product through the entire depth of your input volume and that’s going to produce one number </a:t>
            </a:r>
          </a:p>
          <a:p>
            <a:endParaRPr lang="en-US" dirty="0"/>
          </a:p>
          <a:p>
            <a:r>
              <a:rPr lang="en-US" dirty="0"/>
              <a:t>Each filter is producing 1 x 7x7 </a:t>
            </a:r>
          </a:p>
        </p:txBody>
      </p:sp>
      <p:sp>
        <p:nvSpPr>
          <p:cNvPr id="4" name="Slide Number Placeholder 3"/>
          <p:cNvSpPr>
            <a:spLocks noGrp="1"/>
          </p:cNvSpPr>
          <p:nvPr>
            <p:ph type="sldNum" sz="quarter" idx="10"/>
          </p:nvPr>
        </p:nvSpPr>
        <p:spPr/>
        <p:txBody>
          <a:bodyPr/>
          <a:lstStyle/>
          <a:p>
            <a:fld id="{AA6722AB-97D7-004B-BF2E-C658127048A2}" type="slidenum">
              <a:rPr lang="en-US" smtClean="0"/>
              <a:t>30</a:t>
            </a:fld>
            <a:endParaRPr lang="en-US"/>
          </a:p>
        </p:txBody>
      </p:sp>
    </p:spTree>
    <p:extLst>
      <p:ext uri="{BB962C8B-B14F-4D97-AF65-F5344CB8AC3E}">
        <p14:creationId xmlns:p14="http://schemas.microsoft.com/office/powerpoint/2010/main" val="2819986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multiple of these layers stacked together you’ll see that , if we don’t pad we going to really quickly shrink the size of the outputs we have.</a:t>
            </a:r>
          </a:p>
          <a:p>
            <a:endParaRPr lang="en-US" dirty="0"/>
          </a:p>
          <a:p>
            <a:r>
              <a:rPr lang="en-US" dirty="0"/>
              <a:t>And this is not something we want because it is kind of like throwing away data points.</a:t>
            </a:r>
          </a:p>
          <a:p>
            <a:endParaRPr lang="en-US" dirty="0"/>
          </a:p>
          <a:p>
            <a:r>
              <a:rPr lang="en-US" dirty="0"/>
              <a:t>You can imagine if you have a pretty deep network then very quickly the size of your activation maps is going to shrink to something very small.</a:t>
            </a:r>
          </a:p>
          <a:p>
            <a:endParaRPr lang="en-US" dirty="0"/>
          </a:p>
          <a:p>
            <a:r>
              <a:rPr lang="en-US" dirty="0"/>
              <a:t>This is bad both because we’re kind of losing out on some of this information &amp; now you’re using a much smaller number of values in order to represent your original image.</a:t>
            </a:r>
          </a:p>
          <a:p>
            <a:endParaRPr lang="en-US" dirty="0"/>
          </a:p>
          <a:p>
            <a:endParaRPr lang="en-US" dirty="0"/>
          </a:p>
        </p:txBody>
      </p:sp>
      <p:sp>
        <p:nvSpPr>
          <p:cNvPr id="4" name="Slide Number Placeholder 3"/>
          <p:cNvSpPr>
            <a:spLocks noGrp="1"/>
          </p:cNvSpPr>
          <p:nvPr>
            <p:ph type="sldNum" sz="quarter" idx="10"/>
          </p:nvPr>
        </p:nvSpPr>
        <p:spPr/>
        <p:txBody>
          <a:bodyPr/>
          <a:lstStyle/>
          <a:p>
            <a:fld id="{AA6722AB-97D7-004B-BF2E-C658127048A2}" type="slidenum">
              <a:rPr lang="en-US" smtClean="0"/>
              <a:t>31</a:t>
            </a:fld>
            <a:endParaRPr lang="en-US"/>
          </a:p>
        </p:txBody>
      </p:sp>
    </p:spTree>
    <p:extLst>
      <p:ext uri="{BB962C8B-B14F-4D97-AF65-F5344CB8AC3E}">
        <p14:creationId xmlns:p14="http://schemas.microsoft.com/office/powerpoint/2010/main" val="1918015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32 x 32 x10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 F / stride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 36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 = 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Stride =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(36-5)/1 +1 = 31/1 +1 = 32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we have 32 *32 *10 </a:t>
            </a:r>
          </a:p>
          <a:p>
            <a:endParaRPr lang="en-US" dirty="0"/>
          </a:p>
        </p:txBody>
      </p:sp>
      <p:sp>
        <p:nvSpPr>
          <p:cNvPr id="4" name="Slide Number Placeholder 3"/>
          <p:cNvSpPr>
            <a:spLocks noGrp="1"/>
          </p:cNvSpPr>
          <p:nvPr>
            <p:ph type="sldNum" sz="quarter" idx="10"/>
          </p:nvPr>
        </p:nvSpPr>
        <p:spPr/>
        <p:txBody>
          <a:bodyPr/>
          <a:lstStyle/>
          <a:p>
            <a:fld id="{AA6722AB-97D7-004B-BF2E-C658127048A2}" type="slidenum">
              <a:rPr lang="en-US" smtClean="0"/>
              <a:t>32</a:t>
            </a:fld>
            <a:endParaRPr lang="en-US"/>
          </a:p>
        </p:txBody>
      </p:sp>
    </p:spTree>
    <p:extLst>
      <p:ext uri="{BB962C8B-B14F-4D97-AF65-F5344CB8AC3E}">
        <p14:creationId xmlns:p14="http://schemas.microsoft.com/office/powerpoint/2010/main" val="1944136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32 x 32 x10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 F / stride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 32 + (2*2) = 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 = 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Stride =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(36-5)/1 +1 = 31/1 +1 = 32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we have 32 *32 *10 </a:t>
            </a:r>
          </a:p>
          <a:p>
            <a:endParaRPr lang="en-US" dirty="0"/>
          </a:p>
        </p:txBody>
      </p:sp>
      <p:sp>
        <p:nvSpPr>
          <p:cNvPr id="4" name="Slide Number Placeholder 3"/>
          <p:cNvSpPr>
            <a:spLocks noGrp="1"/>
          </p:cNvSpPr>
          <p:nvPr>
            <p:ph type="sldNum" sz="quarter" idx="10"/>
          </p:nvPr>
        </p:nvSpPr>
        <p:spPr/>
        <p:txBody>
          <a:bodyPr/>
          <a:lstStyle/>
          <a:p>
            <a:fld id="{AA6722AB-97D7-004B-BF2E-C658127048A2}" type="slidenum">
              <a:rPr lang="en-US" smtClean="0"/>
              <a:t>33</a:t>
            </a:fld>
            <a:endParaRPr lang="en-US"/>
          </a:p>
        </p:txBody>
      </p:sp>
    </p:spTree>
    <p:extLst>
      <p:ext uri="{BB962C8B-B14F-4D97-AF65-F5344CB8AC3E}">
        <p14:creationId xmlns:p14="http://schemas.microsoft.com/office/powerpoint/2010/main" val="3641688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filters are 5 x 5 remember that the depth always matches that of the image. So the filter is actually 5 x 5 x 3</a:t>
            </a:r>
          </a:p>
        </p:txBody>
      </p:sp>
      <p:sp>
        <p:nvSpPr>
          <p:cNvPr id="4" name="Slide Number Placeholder 3"/>
          <p:cNvSpPr>
            <a:spLocks noGrp="1"/>
          </p:cNvSpPr>
          <p:nvPr>
            <p:ph type="sldNum" sz="quarter" idx="10"/>
          </p:nvPr>
        </p:nvSpPr>
        <p:spPr/>
        <p:txBody>
          <a:bodyPr/>
          <a:lstStyle/>
          <a:p>
            <a:fld id="{AA6722AB-97D7-004B-BF2E-C658127048A2}" type="slidenum">
              <a:rPr lang="en-US" smtClean="0"/>
              <a:t>34</a:t>
            </a:fld>
            <a:endParaRPr lang="en-US"/>
          </a:p>
        </p:txBody>
      </p:sp>
    </p:spTree>
    <p:extLst>
      <p:ext uri="{BB962C8B-B14F-4D97-AF65-F5344CB8AC3E}">
        <p14:creationId xmlns:p14="http://schemas.microsoft.com/office/powerpoint/2010/main" val="1629384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weights are going to be these small filters in this case a 5 x 5 x3 filter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 = kernel =receptive field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going to take this filter and slide it over the image spatially and compute dot products at every spatial location </a:t>
            </a:r>
          </a:p>
          <a:p>
            <a:endParaRPr lang="en-US" dirty="0"/>
          </a:p>
        </p:txBody>
      </p:sp>
      <p:sp>
        <p:nvSpPr>
          <p:cNvPr id="4" name="Slide Number Placeholder 3"/>
          <p:cNvSpPr>
            <a:spLocks noGrp="1"/>
          </p:cNvSpPr>
          <p:nvPr>
            <p:ph type="sldNum" sz="quarter" idx="10"/>
          </p:nvPr>
        </p:nvSpPr>
        <p:spPr/>
        <p:txBody>
          <a:bodyPr/>
          <a:lstStyle/>
          <a:p>
            <a:fld id="{AA6722AB-97D7-004B-BF2E-C658127048A2}" type="slidenum">
              <a:rPr lang="en-US" smtClean="0"/>
              <a:t>4</a:t>
            </a:fld>
            <a:endParaRPr lang="en-US"/>
          </a:p>
        </p:txBody>
      </p:sp>
    </p:spTree>
    <p:extLst>
      <p:ext uri="{BB962C8B-B14F-4D97-AF65-F5344CB8AC3E}">
        <p14:creationId xmlns:p14="http://schemas.microsoft.com/office/powerpoint/2010/main" val="2972202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Stride is kind of like the resolution at which you slide the filter at. When we have a larger stride  we get a down sampled image </a:t>
            </a:r>
          </a:p>
          <a:p>
            <a:endParaRPr lang="en-US" dirty="0"/>
          </a:p>
          <a:p>
            <a:r>
              <a:rPr lang="en-US" dirty="0"/>
              <a:t>And so what this down sampled image lets us have is both , it’s kind of like pooling in a sense cause you get the same affect of down sampling your image.  But it also affect the total number of parameters</a:t>
            </a:r>
          </a:p>
          <a:p>
            <a:endParaRPr lang="en-US" dirty="0"/>
          </a:p>
          <a:p>
            <a:r>
              <a:rPr lang="en-US" dirty="0"/>
              <a:t>Trade off , between the number of parameters/ size of your model/ overfitting </a:t>
            </a:r>
          </a:p>
        </p:txBody>
      </p:sp>
      <p:sp>
        <p:nvSpPr>
          <p:cNvPr id="4" name="Slide Number Placeholder 3"/>
          <p:cNvSpPr>
            <a:spLocks noGrp="1"/>
          </p:cNvSpPr>
          <p:nvPr>
            <p:ph type="sldNum" sz="quarter" idx="10"/>
          </p:nvPr>
        </p:nvSpPr>
        <p:spPr/>
        <p:txBody>
          <a:bodyPr/>
          <a:lstStyle/>
          <a:p>
            <a:fld id="{AA6722AB-97D7-004B-BF2E-C658127048A2}" type="slidenum">
              <a:rPr lang="en-US" smtClean="0"/>
              <a:t>36</a:t>
            </a:fld>
            <a:endParaRPr lang="en-US"/>
          </a:p>
        </p:txBody>
      </p:sp>
    </p:spTree>
    <p:extLst>
      <p:ext uri="{BB962C8B-B14F-4D97-AF65-F5344CB8AC3E}">
        <p14:creationId xmlns:p14="http://schemas.microsoft.com/office/powerpoint/2010/main" val="3848171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5 filters we are going to get this 3d 28 x 28 x 5 grid .</a:t>
            </a:r>
          </a:p>
          <a:p>
            <a:endParaRPr lang="en-US" dirty="0"/>
          </a:p>
          <a:p>
            <a:r>
              <a:rPr lang="en-US" dirty="0"/>
              <a:t>If you look at the filters across in on spatial location of the activation grid, going through the depth of these 5 neurons, all of these neurons are looking at the same region in the input image but they are just looking for different things/ because each neuron comes from a different filter applied to the same spatial location in your image.</a:t>
            </a:r>
          </a:p>
          <a:p>
            <a:endParaRPr lang="en-US" dirty="0"/>
          </a:p>
          <a:p>
            <a:endParaRPr lang="en-US" dirty="0"/>
          </a:p>
        </p:txBody>
      </p:sp>
      <p:sp>
        <p:nvSpPr>
          <p:cNvPr id="4" name="Slide Number Placeholder 3"/>
          <p:cNvSpPr>
            <a:spLocks noGrp="1"/>
          </p:cNvSpPr>
          <p:nvPr>
            <p:ph type="sldNum" sz="quarter" idx="10"/>
          </p:nvPr>
        </p:nvSpPr>
        <p:spPr/>
        <p:txBody>
          <a:bodyPr/>
          <a:lstStyle/>
          <a:p>
            <a:fld id="{AA6722AB-97D7-004B-BF2E-C658127048A2}" type="slidenum">
              <a:rPr lang="en-US" smtClean="0"/>
              <a:t>37</a:t>
            </a:fld>
            <a:endParaRPr lang="en-US"/>
          </a:p>
        </p:txBody>
      </p:sp>
    </p:spTree>
    <p:extLst>
      <p:ext uri="{BB962C8B-B14F-4D97-AF65-F5344CB8AC3E}">
        <p14:creationId xmlns:p14="http://schemas.microsoft.com/office/powerpoint/2010/main" val="1430003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Affects the number of parameters that you have at the end, affectively just down samples </a:t>
            </a:r>
          </a:p>
          <a:p>
            <a:endParaRPr lang="en-US" dirty="0"/>
          </a:p>
          <a:p>
            <a:r>
              <a:rPr lang="en-US" dirty="0"/>
              <a:t>But remember this does nothing to the depth , we are only pooling spatially </a:t>
            </a:r>
          </a:p>
        </p:txBody>
      </p:sp>
      <p:sp>
        <p:nvSpPr>
          <p:cNvPr id="4" name="Slide Number Placeholder 3"/>
          <p:cNvSpPr>
            <a:spLocks noGrp="1"/>
          </p:cNvSpPr>
          <p:nvPr>
            <p:ph type="sldNum" sz="quarter" idx="10"/>
          </p:nvPr>
        </p:nvSpPr>
        <p:spPr/>
        <p:txBody>
          <a:bodyPr/>
          <a:lstStyle/>
          <a:p>
            <a:fld id="{AA6722AB-97D7-004B-BF2E-C658127048A2}" type="slidenum">
              <a:rPr lang="en-US" smtClean="0"/>
              <a:t>38</a:t>
            </a:fld>
            <a:endParaRPr lang="en-US"/>
          </a:p>
        </p:txBody>
      </p:sp>
    </p:spTree>
    <p:extLst>
      <p:ext uri="{BB962C8B-B14F-4D97-AF65-F5344CB8AC3E}">
        <p14:creationId xmlns:p14="http://schemas.microsoft.com/office/powerpoint/2010/main" val="3184382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again slide it with a stride of 2 but now instead of doing dot products we are just going to get the max value</a:t>
            </a:r>
          </a:p>
          <a:p>
            <a:endParaRPr lang="en-US" dirty="0"/>
          </a:p>
          <a:p>
            <a:r>
              <a:rPr lang="en-US" dirty="0"/>
              <a:t>Typical to not have overlap so pick a stride value that allows for no overlap </a:t>
            </a:r>
          </a:p>
          <a:p>
            <a:endParaRPr lang="en-US" dirty="0"/>
          </a:p>
          <a:p>
            <a:r>
              <a:rPr lang="en-US" dirty="0"/>
              <a:t>We want to down sample so we want to look at a given region and just get one value then move on to the next region </a:t>
            </a:r>
          </a:p>
          <a:p>
            <a:endParaRPr lang="en-US" dirty="0"/>
          </a:p>
          <a:p>
            <a:r>
              <a:rPr lang="en-US" dirty="0"/>
              <a:t>Why max pooling &lt; these are activations of my neurons , so each value is kind of how much this neuron fired at the location , so max pooling gives a signal of how much this filter fired at any location in the image. And if we are trying to to detect and image recognition it is more intuitive to select area that most fired because that is the part of the image that filter was looking for  </a:t>
            </a:r>
          </a:p>
        </p:txBody>
      </p:sp>
      <p:sp>
        <p:nvSpPr>
          <p:cNvPr id="4" name="Slide Number Placeholder 3"/>
          <p:cNvSpPr>
            <a:spLocks noGrp="1"/>
          </p:cNvSpPr>
          <p:nvPr>
            <p:ph type="sldNum" sz="quarter" idx="10"/>
          </p:nvPr>
        </p:nvSpPr>
        <p:spPr/>
        <p:txBody>
          <a:bodyPr/>
          <a:lstStyle/>
          <a:p>
            <a:fld id="{AA6722AB-97D7-004B-BF2E-C658127048A2}" type="slidenum">
              <a:rPr lang="en-US" smtClean="0"/>
              <a:t>39</a:t>
            </a:fld>
            <a:endParaRPr lang="en-US"/>
          </a:p>
        </p:txBody>
      </p:sp>
    </p:spTree>
    <p:extLst>
      <p:ext uri="{BB962C8B-B14F-4D97-AF65-F5344CB8AC3E}">
        <p14:creationId xmlns:p14="http://schemas.microsoft.com/office/powerpoint/2010/main" val="2793791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fully connected layer we stretch the input and the multiply by weight matrix </a:t>
            </a:r>
          </a:p>
        </p:txBody>
      </p:sp>
      <p:sp>
        <p:nvSpPr>
          <p:cNvPr id="4" name="Slide Number Placeholder 3"/>
          <p:cNvSpPr>
            <a:spLocks noGrp="1"/>
          </p:cNvSpPr>
          <p:nvPr>
            <p:ph type="sldNum" sz="quarter" idx="10"/>
          </p:nvPr>
        </p:nvSpPr>
        <p:spPr/>
        <p:txBody>
          <a:bodyPr/>
          <a:lstStyle/>
          <a:p>
            <a:fld id="{AA6722AB-97D7-004B-BF2E-C658127048A2}" type="slidenum">
              <a:rPr lang="en-US" smtClean="0"/>
              <a:t>40</a:t>
            </a:fld>
            <a:endParaRPr lang="en-US"/>
          </a:p>
        </p:txBody>
      </p:sp>
    </p:spTree>
    <p:extLst>
      <p:ext uri="{BB962C8B-B14F-4D97-AF65-F5344CB8AC3E}">
        <p14:creationId xmlns:p14="http://schemas.microsoft.com/office/powerpoint/2010/main" val="13965750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Pooling down samples size of our activation maps </a:t>
            </a:r>
          </a:p>
          <a:p>
            <a:endParaRPr lang="en-US" dirty="0"/>
          </a:p>
          <a:p>
            <a:r>
              <a:rPr lang="en-US" dirty="0"/>
              <a:t>Take our last conv output then use a fully connected layer  connected to all of these conv outputs  and use that to get a final score </a:t>
            </a:r>
            <a:r>
              <a:rPr lang="en-US" dirty="0" err="1"/>
              <a:t>func</a:t>
            </a:r>
            <a:r>
              <a:rPr lang="en-US" dirty="0"/>
              <a:t>  </a:t>
            </a:r>
          </a:p>
          <a:p>
            <a:endParaRPr lang="en-US" dirty="0"/>
          </a:p>
        </p:txBody>
      </p:sp>
      <p:sp>
        <p:nvSpPr>
          <p:cNvPr id="4" name="Slide Number Placeholder 3"/>
          <p:cNvSpPr>
            <a:spLocks noGrp="1"/>
          </p:cNvSpPr>
          <p:nvPr>
            <p:ph type="sldNum" sz="quarter" idx="10"/>
          </p:nvPr>
        </p:nvSpPr>
        <p:spPr/>
        <p:txBody>
          <a:bodyPr/>
          <a:lstStyle/>
          <a:p>
            <a:fld id="{AA6722AB-97D7-004B-BF2E-C658127048A2}" type="slidenum">
              <a:rPr lang="en-US" smtClean="0"/>
              <a:t>41</a:t>
            </a:fld>
            <a:endParaRPr lang="en-US"/>
          </a:p>
        </p:txBody>
      </p:sp>
    </p:spTree>
    <p:extLst>
      <p:ext uri="{BB962C8B-B14F-4D97-AF65-F5344CB8AC3E}">
        <p14:creationId xmlns:p14="http://schemas.microsoft.com/office/powerpoint/2010/main" val="1586865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filters are just a smaller spatial area in this case 5 by instead of the full 32 by 32 but they are always going to go through the full depth</a:t>
            </a:r>
          </a:p>
        </p:txBody>
      </p:sp>
      <p:sp>
        <p:nvSpPr>
          <p:cNvPr id="4" name="Slide Number Placeholder 3"/>
          <p:cNvSpPr>
            <a:spLocks noGrp="1"/>
          </p:cNvSpPr>
          <p:nvPr>
            <p:ph type="sldNum" sz="quarter" idx="10"/>
          </p:nvPr>
        </p:nvSpPr>
        <p:spPr/>
        <p:txBody>
          <a:bodyPr/>
          <a:lstStyle/>
          <a:p>
            <a:fld id="{AA6722AB-97D7-004B-BF2E-C658127048A2}" type="slidenum">
              <a:rPr lang="en-US" smtClean="0"/>
              <a:t>5</a:t>
            </a:fld>
            <a:endParaRPr lang="en-US"/>
          </a:p>
        </p:txBody>
      </p:sp>
    </p:spTree>
    <p:extLst>
      <p:ext uri="{BB962C8B-B14F-4D97-AF65-F5344CB8AC3E}">
        <p14:creationId xmlns:p14="http://schemas.microsoft.com/office/powerpoint/2010/main" val="2337950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are going to take this filter and at a given spatial location we are going to do a dot product between the filter and a chunk of the image.</a:t>
            </a:r>
          </a:p>
          <a:p>
            <a:endParaRPr lang="en-US" dirty="0"/>
          </a:p>
          <a:p>
            <a:r>
              <a:rPr lang="en-US" dirty="0"/>
              <a:t>We are going to overlay filter on top of a spatial location in the image and then the dot product.</a:t>
            </a:r>
          </a:p>
          <a:p>
            <a:endParaRPr lang="en-US" dirty="0"/>
          </a:p>
          <a:p>
            <a:r>
              <a:rPr lang="en-US" dirty="0"/>
              <a:t> The multiplication of each element of that filter with each corresponding element in that spatial location that it is on top of.</a:t>
            </a:r>
          </a:p>
          <a:p>
            <a:endParaRPr lang="en-US" dirty="0"/>
          </a:p>
          <a:p>
            <a:r>
              <a:rPr lang="en-US" dirty="0"/>
              <a:t>Since our filter is 5x5x3 that is the number of multiplications we are going to do plus the bias term </a:t>
            </a:r>
          </a:p>
          <a:p>
            <a:endParaRPr lang="en-US" dirty="0"/>
          </a:p>
          <a:p>
            <a:r>
              <a:rPr lang="en-US" dirty="0"/>
              <a:t>W needs to be transposed so dot product works out! Take transpose to get a row out of w</a:t>
            </a:r>
          </a:p>
          <a:p>
            <a:endParaRPr lang="en-US" dirty="0"/>
          </a:p>
          <a:p>
            <a:r>
              <a:rPr lang="en-US" dirty="0"/>
              <a:t>You can think of this as element wise multiplication but it same as stretching out filter and input layer and taking the dot product after</a:t>
            </a:r>
          </a:p>
          <a:p>
            <a:endParaRPr lang="en-US" dirty="0"/>
          </a:p>
          <a:p>
            <a:r>
              <a:rPr lang="en-US" dirty="0"/>
              <a:t>We would stretch out 5 by 5 by 3 a get (1 x 75 ) and multiply that with image of ( 75 by 1 )</a:t>
            </a:r>
          </a:p>
          <a:p>
            <a:endParaRPr lang="en-US" dirty="0"/>
          </a:p>
          <a:p>
            <a:r>
              <a:rPr lang="en-US" dirty="0"/>
              <a:t>In essence we are plopping the filter on top of the  imagine and multiplying all the corresponding values together</a:t>
            </a:r>
          </a:p>
          <a:p>
            <a:endParaRPr lang="en-US" dirty="0"/>
          </a:p>
          <a:p>
            <a:endParaRPr lang="en-US" dirty="0"/>
          </a:p>
        </p:txBody>
      </p:sp>
      <p:sp>
        <p:nvSpPr>
          <p:cNvPr id="4" name="Slide Number Placeholder 3"/>
          <p:cNvSpPr>
            <a:spLocks noGrp="1"/>
          </p:cNvSpPr>
          <p:nvPr>
            <p:ph type="sldNum" sz="quarter" idx="10"/>
          </p:nvPr>
        </p:nvSpPr>
        <p:spPr/>
        <p:txBody>
          <a:bodyPr/>
          <a:lstStyle/>
          <a:p>
            <a:fld id="{AA6722AB-97D7-004B-BF2E-C658127048A2}" type="slidenum">
              <a:rPr lang="en-US" smtClean="0"/>
              <a:t>6</a:t>
            </a:fld>
            <a:endParaRPr lang="en-US"/>
          </a:p>
        </p:txBody>
      </p:sp>
    </p:spTree>
    <p:extLst>
      <p:ext uri="{BB962C8B-B14F-4D97-AF65-F5344CB8AC3E}">
        <p14:creationId xmlns:p14="http://schemas.microsoft.com/office/powerpoint/2010/main" val="2999569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the filter and start at the upper left hand corner and basically center  our filter on top of every pixel in this input volume. </a:t>
            </a:r>
          </a:p>
          <a:p>
            <a:r>
              <a:rPr lang="en-US" dirty="0"/>
              <a:t>At every position we’re going to do this dot product and this will produce one value in our output activation map </a:t>
            </a:r>
          </a:p>
          <a:p>
            <a:endParaRPr lang="en-US" dirty="0"/>
          </a:p>
          <a:p>
            <a:r>
              <a:rPr lang="en-US" dirty="0"/>
              <a:t>We are just going to keep sliding it around, &amp; at every pixel we’re going to do this operation and fill in the corresponding point in our output activation map </a:t>
            </a:r>
          </a:p>
          <a:p>
            <a:endParaRPr lang="en-US" dirty="0"/>
          </a:p>
          <a:p>
            <a:r>
              <a:rPr lang="en-US" dirty="0"/>
              <a:t>You can see here that the dimension are not exactly what would happen if you’re going to do this. We had 32 by 32 in the input by only 28 by 28 in the output.</a:t>
            </a:r>
          </a:p>
          <a:p>
            <a:endParaRPr lang="en-US" dirty="0"/>
          </a:p>
          <a:p>
            <a:r>
              <a:rPr lang="en-US" dirty="0"/>
              <a:t>We are going to go through examples of how this works out dimension wise but basically you have a choice whether you go at every pixel or whether you slide two pixels at a time. Therefor you get different size outputs depending on how many pixels you chose to slide by.</a:t>
            </a:r>
          </a:p>
        </p:txBody>
      </p:sp>
      <p:sp>
        <p:nvSpPr>
          <p:cNvPr id="4" name="Slide Number Placeholder 3"/>
          <p:cNvSpPr>
            <a:spLocks noGrp="1"/>
          </p:cNvSpPr>
          <p:nvPr>
            <p:ph type="sldNum" sz="quarter" idx="10"/>
          </p:nvPr>
        </p:nvSpPr>
        <p:spPr/>
        <p:txBody>
          <a:bodyPr/>
          <a:lstStyle/>
          <a:p>
            <a:fld id="{AA6722AB-97D7-004B-BF2E-C658127048A2}" type="slidenum">
              <a:rPr lang="en-US" smtClean="0"/>
              <a:t>7</a:t>
            </a:fld>
            <a:endParaRPr lang="en-US"/>
          </a:p>
        </p:txBody>
      </p:sp>
    </p:spTree>
    <p:extLst>
      <p:ext uri="{BB962C8B-B14F-4D97-AF65-F5344CB8AC3E}">
        <p14:creationId xmlns:p14="http://schemas.microsoft.com/office/powerpoint/2010/main" val="2338648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 its another image </a:t>
            </a:r>
          </a:p>
          <a:p>
            <a:endParaRPr lang="en-US" dirty="0"/>
          </a:p>
          <a:p>
            <a:r>
              <a:rPr lang="en-US" dirty="0"/>
              <a:t>Depending on the kernel/filter it highlights specific features.</a:t>
            </a:r>
          </a:p>
        </p:txBody>
      </p:sp>
      <p:sp>
        <p:nvSpPr>
          <p:cNvPr id="4" name="Slide Number Placeholder 3"/>
          <p:cNvSpPr>
            <a:spLocks noGrp="1"/>
          </p:cNvSpPr>
          <p:nvPr>
            <p:ph type="sldNum" sz="quarter" idx="10"/>
          </p:nvPr>
        </p:nvSpPr>
        <p:spPr/>
        <p:txBody>
          <a:bodyPr/>
          <a:lstStyle/>
          <a:p>
            <a:fld id="{AA6722AB-97D7-004B-BF2E-C658127048A2}" type="slidenum">
              <a:rPr lang="en-US" smtClean="0"/>
              <a:t>9</a:t>
            </a:fld>
            <a:endParaRPr lang="en-US"/>
          </a:p>
        </p:txBody>
      </p:sp>
    </p:spTree>
    <p:extLst>
      <p:ext uri="{BB962C8B-B14F-4D97-AF65-F5344CB8AC3E}">
        <p14:creationId xmlns:p14="http://schemas.microsoft.com/office/powerpoint/2010/main" val="294192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we just saw is that this is taking one filter, sliding it over all of the spatial locations in the image and then we’re going to get this activation map out right, which is the value of that filter at every spatial location. </a:t>
            </a:r>
          </a:p>
          <a:p>
            <a:endParaRPr lang="en-US" dirty="0"/>
          </a:p>
          <a:p>
            <a:r>
              <a:rPr lang="en-US" dirty="0"/>
              <a:t>And so when we’re dealing with the convolutional layer we want to be able to work with multiple filter right because each filter is kind of looking for a specific type of template or concept in the input volume </a:t>
            </a:r>
          </a:p>
          <a:p>
            <a:endParaRPr lang="en-US" dirty="0"/>
          </a:p>
          <a:p>
            <a:r>
              <a:rPr lang="en-US" dirty="0"/>
              <a:t>And so we are going to have set of multiple filters. So here I’m going to take a second filter this green filter, which again 5 by 5 by three.</a:t>
            </a:r>
          </a:p>
          <a:p>
            <a:endParaRPr lang="en-US" dirty="0"/>
          </a:p>
          <a:p>
            <a:r>
              <a:rPr lang="en-US" dirty="0"/>
              <a:t>I’m going to slide this over all of the spatial locations in my input volume and the I’m going to get out this second green activation map also of the same size </a:t>
            </a:r>
          </a:p>
        </p:txBody>
      </p:sp>
      <p:sp>
        <p:nvSpPr>
          <p:cNvPr id="4" name="Slide Number Placeholder 3"/>
          <p:cNvSpPr>
            <a:spLocks noGrp="1"/>
          </p:cNvSpPr>
          <p:nvPr>
            <p:ph type="sldNum" sz="quarter" idx="10"/>
          </p:nvPr>
        </p:nvSpPr>
        <p:spPr/>
        <p:txBody>
          <a:bodyPr/>
          <a:lstStyle/>
          <a:p>
            <a:fld id="{AA6722AB-97D7-004B-BF2E-C658127048A2}" type="slidenum">
              <a:rPr lang="en-US" smtClean="0"/>
              <a:t>10</a:t>
            </a:fld>
            <a:endParaRPr lang="en-US"/>
          </a:p>
        </p:txBody>
      </p:sp>
    </p:spTree>
    <p:extLst>
      <p:ext uri="{BB962C8B-B14F-4D97-AF65-F5344CB8AC3E}">
        <p14:creationId xmlns:p14="http://schemas.microsoft.com/office/powerpoint/2010/main" val="2395523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this for as many filters as we want to have in this layer. For example if we have 6 filters, 6 of these 5 by 5 filters then we’re going to get in total six activation maps out.</a:t>
            </a:r>
          </a:p>
          <a:p>
            <a:r>
              <a:rPr lang="en-US" dirty="0"/>
              <a:t>So we are going to get this output volume  which is essentially our ”new image” that is going to be 6 by 28 by 28</a:t>
            </a:r>
          </a:p>
        </p:txBody>
      </p:sp>
      <p:sp>
        <p:nvSpPr>
          <p:cNvPr id="4" name="Slide Number Placeholder 3"/>
          <p:cNvSpPr>
            <a:spLocks noGrp="1"/>
          </p:cNvSpPr>
          <p:nvPr>
            <p:ph type="sldNum" sz="quarter" idx="10"/>
          </p:nvPr>
        </p:nvSpPr>
        <p:spPr/>
        <p:txBody>
          <a:bodyPr/>
          <a:lstStyle/>
          <a:p>
            <a:fld id="{AA6722AB-97D7-004B-BF2E-C658127048A2}" type="slidenum">
              <a:rPr lang="en-US" smtClean="0"/>
              <a:t>11</a:t>
            </a:fld>
            <a:endParaRPr lang="en-US"/>
          </a:p>
        </p:txBody>
      </p:sp>
    </p:spTree>
    <p:extLst>
      <p:ext uri="{BB962C8B-B14F-4D97-AF65-F5344CB8AC3E}">
        <p14:creationId xmlns:p14="http://schemas.microsoft.com/office/powerpoint/2010/main" val="712177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6BC52-87FE-824A-AA80-EE260D6A3C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0DC27D-3619-0042-873A-04C33EE2D2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E03EBA-DA40-A140-86F2-8EF3BCF713C1}"/>
              </a:ext>
            </a:extLst>
          </p:cNvPr>
          <p:cNvSpPr>
            <a:spLocks noGrp="1"/>
          </p:cNvSpPr>
          <p:nvPr>
            <p:ph type="dt" sz="half" idx="10"/>
          </p:nvPr>
        </p:nvSpPr>
        <p:spPr/>
        <p:txBody>
          <a:bodyPr/>
          <a:lstStyle/>
          <a:p>
            <a:fld id="{0579AC38-2C48-6644-815F-FBF5671C9A1C}" type="datetimeFigureOut">
              <a:rPr lang="en-US" smtClean="0"/>
              <a:t>11/5/18</a:t>
            </a:fld>
            <a:endParaRPr lang="en-US"/>
          </a:p>
        </p:txBody>
      </p:sp>
      <p:sp>
        <p:nvSpPr>
          <p:cNvPr id="5" name="Footer Placeholder 4">
            <a:extLst>
              <a:ext uri="{FF2B5EF4-FFF2-40B4-BE49-F238E27FC236}">
                <a16:creationId xmlns:a16="http://schemas.microsoft.com/office/drawing/2014/main" id="{6A27C390-97C2-2F4B-9795-7C4F9F035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EBFFE2-AE8B-1A40-9BE3-B39690B8C21B}"/>
              </a:ext>
            </a:extLst>
          </p:cNvPr>
          <p:cNvSpPr>
            <a:spLocks noGrp="1"/>
          </p:cNvSpPr>
          <p:nvPr>
            <p:ph type="sldNum" sz="quarter" idx="12"/>
          </p:nvPr>
        </p:nvSpPr>
        <p:spPr/>
        <p:txBody>
          <a:bodyPr/>
          <a:lstStyle/>
          <a:p>
            <a:fld id="{2B71499E-5262-DF4D-80DD-0CA7589E68EF}" type="slidenum">
              <a:rPr lang="en-US" smtClean="0"/>
              <a:t>‹#›</a:t>
            </a:fld>
            <a:endParaRPr lang="en-US"/>
          </a:p>
        </p:txBody>
      </p:sp>
    </p:spTree>
    <p:extLst>
      <p:ext uri="{BB962C8B-B14F-4D97-AF65-F5344CB8AC3E}">
        <p14:creationId xmlns:p14="http://schemas.microsoft.com/office/powerpoint/2010/main" val="2652428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CC650-4D13-9043-B01B-D44E5FCF37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E24C50-6254-504A-8221-F9D175243FD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830C41-9F34-324E-B6DA-BA3FB26C41F9}"/>
              </a:ext>
            </a:extLst>
          </p:cNvPr>
          <p:cNvSpPr>
            <a:spLocks noGrp="1"/>
          </p:cNvSpPr>
          <p:nvPr>
            <p:ph type="dt" sz="half" idx="10"/>
          </p:nvPr>
        </p:nvSpPr>
        <p:spPr/>
        <p:txBody>
          <a:bodyPr/>
          <a:lstStyle/>
          <a:p>
            <a:fld id="{0579AC38-2C48-6644-815F-FBF5671C9A1C}" type="datetimeFigureOut">
              <a:rPr lang="en-US" smtClean="0"/>
              <a:t>11/5/18</a:t>
            </a:fld>
            <a:endParaRPr lang="en-US"/>
          </a:p>
        </p:txBody>
      </p:sp>
      <p:sp>
        <p:nvSpPr>
          <p:cNvPr id="5" name="Footer Placeholder 4">
            <a:extLst>
              <a:ext uri="{FF2B5EF4-FFF2-40B4-BE49-F238E27FC236}">
                <a16:creationId xmlns:a16="http://schemas.microsoft.com/office/drawing/2014/main" id="{492D1C2E-F65E-804E-BA60-FE99682B5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3CC5D-D9C8-9148-B8CB-4902D8D137BD}"/>
              </a:ext>
            </a:extLst>
          </p:cNvPr>
          <p:cNvSpPr>
            <a:spLocks noGrp="1"/>
          </p:cNvSpPr>
          <p:nvPr>
            <p:ph type="sldNum" sz="quarter" idx="12"/>
          </p:nvPr>
        </p:nvSpPr>
        <p:spPr/>
        <p:txBody>
          <a:bodyPr/>
          <a:lstStyle/>
          <a:p>
            <a:fld id="{2B71499E-5262-DF4D-80DD-0CA7589E68EF}" type="slidenum">
              <a:rPr lang="en-US" smtClean="0"/>
              <a:t>‹#›</a:t>
            </a:fld>
            <a:endParaRPr lang="en-US"/>
          </a:p>
        </p:txBody>
      </p:sp>
    </p:spTree>
    <p:extLst>
      <p:ext uri="{BB962C8B-B14F-4D97-AF65-F5344CB8AC3E}">
        <p14:creationId xmlns:p14="http://schemas.microsoft.com/office/powerpoint/2010/main" val="3007939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7BA224-27D2-DD47-9397-FB0E8270E5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86E521-F3C9-E848-BCD3-E8E70CECC4B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5742D0-BEA9-ED40-BDBB-1C76ABF0125B}"/>
              </a:ext>
            </a:extLst>
          </p:cNvPr>
          <p:cNvSpPr>
            <a:spLocks noGrp="1"/>
          </p:cNvSpPr>
          <p:nvPr>
            <p:ph type="dt" sz="half" idx="10"/>
          </p:nvPr>
        </p:nvSpPr>
        <p:spPr/>
        <p:txBody>
          <a:bodyPr/>
          <a:lstStyle/>
          <a:p>
            <a:fld id="{0579AC38-2C48-6644-815F-FBF5671C9A1C}" type="datetimeFigureOut">
              <a:rPr lang="en-US" smtClean="0"/>
              <a:t>11/5/18</a:t>
            </a:fld>
            <a:endParaRPr lang="en-US"/>
          </a:p>
        </p:txBody>
      </p:sp>
      <p:sp>
        <p:nvSpPr>
          <p:cNvPr id="5" name="Footer Placeholder 4">
            <a:extLst>
              <a:ext uri="{FF2B5EF4-FFF2-40B4-BE49-F238E27FC236}">
                <a16:creationId xmlns:a16="http://schemas.microsoft.com/office/drawing/2014/main" id="{C98118FC-D4B3-954A-AA81-28A8C33C7E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9E25F7-EF6E-A84A-AF00-21B2352F1212}"/>
              </a:ext>
            </a:extLst>
          </p:cNvPr>
          <p:cNvSpPr>
            <a:spLocks noGrp="1"/>
          </p:cNvSpPr>
          <p:nvPr>
            <p:ph type="sldNum" sz="quarter" idx="12"/>
          </p:nvPr>
        </p:nvSpPr>
        <p:spPr/>
        <p:txBody>
          <a:bodyPr/>
          <a:lstStyle/>
          <a:p>
            <a:fld id="{2B71499E-5262-DF4D-80DD-0CA7589E68EF}" type="slidenum">
              <a:rPr lang="en-US" smtClean="0"/>
              <a:t>‹#›</a:t>
            </a:fld>
            <a:endParaRPr lang="en-US"/>
          </a:p>
        </p:txBody>
      </p:sp>
    </p:spTree>
    <p:extLst>
      <p:ext uri="{BB962C8B-B14F-4D97-AF65-F5344CB8AC3E}">
        <p14:creationId xmlns:p14="http://schemas.microsoft.com/office/powerpoint/2010/main" val="751541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03359-4B37-1C40-88AB-2145903931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39FCDA-D660-F44A-B4E4-B9E28C0AD8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DC83B6-CF48-0E46-90C5-F5AEAB649B63}"/>
              </a:ext>
            </a:extLst>
          </p:cNvPr>
          <p:cNvSpPr>
            <a:spLocks noGrp="1"/>
          </p:cNvSpPr>
          <p:nvPr>
            <p:ph type="dt" sz="half" idx="10"/>
          </p:nvPr>
        </p:nvSpPr>
        <p:spPr/>
        <p:txBody>
          <a:bodyPr/>
          <a:lstStyle/>
          <a:p>
            <a:fld id="{0579AC38-2C48-6644-815F-FBF5671C9A1C}" type="datetimeFigureOut">
              <a:rPr lang="en-US" smtClean="0"/>
              <a:t>11/5/18</a:t>
            </a:fld>
            <a:endParaRPr lang="en-US"/>
          </a:p>
        </p:txBody>
      </p:sp>
      <p:sp>
        <p:nvSpPr>
          <p:cNvPr id="5" name="Footer Placeholder 4">
            <a:extLst>
              <a:ext uri="{FF2B5EF4-FFF2-40B4-BE49-F238E27FC236}">
                <a16:creationId xmlns:a16="http://schemas.microsoft.com/office/drawing/2014/main" id="{2B28196C-EF26-544A-BE9E-E388C3DCCB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CA8C40-CDDF-084D-A703-EDF4BE49347E}"/>
              </a:ext>
            </a:extLst>
          </p:cNvPr>
          <p:cNvSpPr>
            <a:spLocks noGrp="1"/>
          </p:cNvSpPr>
          <p:nvPr>
            <p:ph type="sldNum" sz="quarter" idx="12"/>
          </p:nvPr>
        </p:nvSpPr>
        <p:spPr/>
        <p:txBody>
          <a:bodyPr/>
          <a:lstStyle/>
          <a:p>
            <a:fld id="{2B71499E-5262-DF4D-80DD-0CA7589E68EF}" type="slidenum">
              <a:rPr lang="en-US" smtClean="0"/>
              <a:t>‹#›</a:t>
            </a:fld>
            <a:endParaRPr lang="en-US"/>
          </a:p>
        </p:txBody>
      </p:sp>
    </p:spTree>
    <p:extLst>
      <p:ext uri="{BB962C8B-B14F-4D97-AF65-F5344CB8AC3E}">
        <p14:creationId xmlns:p14="http://schemas.microsoft.com/office/powerpoint/2010/main" val="1905109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6DA14-0B8E-EE49-B4B7-4DDC412639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0912DC-821C-054D-888D-056309DDE3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040539-C9CA-4743-A1D7-1F05E4DA39F7}"/>
              </a:ext>
            </a:extLst>
          </p:cNvPr>
          <p:cNvSpPr>
            <a:spLocks noGrp="1"/>
          </p:cNvSpPr>
          <p:nvPr>
            <p:ph type="dt" sz="half" idx="10"/>
          </p:nvPr>
        </p:nvSpPr>
        <p:spPr/>
        <p:txBody>
          <a:bodyPr/>
          <a:lstStyle/>
          <a:p>
            <a:fld id="{0579AC38-2C48-6644-815F-FBF5671C9A1C}" type="datetimeFigureOut">
              <a:rPr lang="en-US" smtClean="0"/>
              <a:t>11/5/18</a:t>
            </a:fld>
            <a:endParaRPr lang="en-US"/>
          </a:p>
        </p:txBody>
      </p:sp>
      <p:sp>
        <p:nvSpPr>
          <p:cNvPr id="5" name="Footer Placeholder 4">
            <a:extLst>
              <a:ext uri="{FF2B5EF4-FFF2-40B4-BE49-F238E27FC236}">
                <a16:creationId xmlns:a16="http://schemas.microsoft.com/office/drawing/2014/main" id="{C9056A2C-45C9-964F-A3AA-B208F732A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C813C6-B183-EB4B-91A0-0730532D10D4}"/>
              </a:ext>
            </a:extLst>
          </p:cNvPr>
          <p:cNvSpPr>
            <a:spLocks noGrp="1"/>
          </p:cNvSpPr>
          <p:nvPr>
            <p:ph type="sldNum" sz="quarter" idx="12"/>
          </p:nvPr>
        </p:nvSpPr>
        <p:spPr/>
        <p:txBody>
          <a:bodyPr/>
          <a:lstStyle/>
          <a:p>
            <a:fld id="{2B71499E-5262-DF4D-80DD-0CA7589E68EF}" type="slidenum">
              <a:rPr lang="en-US" smtClean="0"/>
              <a:t>‹#›</a:t>
            </a:fld>
            <a:endParaRPr lang="en-US"/>
          </a:p>
        </p:txBody>
      </p:sp>
    </p:spTree>
    <p:extLst>
      <p:ext uri="{BB962C8B-B14F-4D97-AF65-F5344CB8AC3E}">
        <p14:creationId xmlns:p14="http://schemas.microsoft.com/office/powerpoint/2010/main" val="1823135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3BEF5-FF9B-B745-8927-F53847813F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435A2A-E6DE-CB44-9ED4-C2C6672812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B5DEB5-7627-8849-A58A-7EDC0549D3A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50BAC6-197F-1A45-B42E-FE3E8A46B7EF}"/>
              </a:ext>
            </a:extLst>
          </p:cNvPr>
          <p:cNvSpPr>
            <a:spLocks noGrp="1"/>
          </p:cNvSpPr>
          <p:nvPr>
            <p:ph type="dt" sz="half" idx="10"/>
          </p:nvPr>
        </p:nvSpPr>
        <p:spPr/>
        <p:txBody>
          <a:bodyPr/>
          <a:lstStyle/>
          <a:p>
            <a:fld id="{0579AC38-2C48-6644-815F-FBF5671C9A1C}" type="datetimeFigureOut">
              <a:rPr lang="en-US" smtClean="0"/>
              <a:t>11/5/18</a:t>
            </a:fld>
            <a:endParaRPr lang="en-US"/>
          </a:p>
        </p:txBody>
      </p:sp>
      <p:sp>
        <p:nvSpPr>
          <p:cNvPr id="6" name="Footer Placeholder 5">
            <a:extLst>
              <a:ext uri="{FF2B5EF4-FFF2-40B4-BE49-F238E27FC236}">
                <a16:creationId xmlns:a16="http://schemas.microsoft.com/office/drawing/2014/main" id="{C82BB4E8-0EDF-5B4E-A7D0-FE2320D16E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762786-0C8D-4F44-AFFA-7B2E4F8B0835}"/>
              </a:ext>
            </a:extLst>
          </p:cNvPr>
          <p:cNvSpPr>
            <a:spLocks noGrp="1"/>
          </p:cNvSpPr>
          <p:nvPr>
            <p:ph type="sldNum" sz="quarter" idx="12"/>
          </p:nvPr>
        </p:nvSpPr>
        <p:spPr/>
        <p:txBody>
          <a:bodyPr/>
          <a:lstStyle/>
          <a:p>
            <a:fld id="{2B71499E-5262-DF4D-80DD-0CA7589E68EF}" type="slidenum">
              <a:rPr lang="en-US" smtClean="0"/>
              <a:t>‹#›</a:t>
            </a:fld>
            <a:endParaRPr lang="en-US"/>
          </a:p>
        </p:txBody>
      </p:sp>
    </p:spTree>
    <p:extLst>
      <p:ext uri="{BB962C8B-B14F-4D97-AF65-F5344CB8AC3E}">
        <p14:creationId xmlns:p14="http://schemas.microsoft.com/office/powerpoint/2010/main" val="2781427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D49F-3F62-854A-9DBF-E8CFB83A92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8FFA9E-AC3C-9843-83A4-BA53F7E64D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FA1C1F8-7413-E34A-B60F-72EE68A3F92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BA648A-0701-2044-9045-0768C2C487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62C6501-A16C-B84B-8A07-3C2B6DBC958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D29C5E-EAA0-D140-A732-64203345BA6A}"/>
              </a:ext>
            </a:extLst>
          </p:cNvPr>
          <p:cNvSpPr>
            <a:spLocks noGrp="1"/>
          </p:cNvSpPr>
          <p:nvPr>
            <p:ph type="dt" sz="half" idx="10"/>
          </p:nvPr>
        </p:nvSpPr>
        <p:spPr/>
        <p:txBody>
          <a:bodyPr/>
          <a:lstStyle/>
          <a:p>
            <a:fld id="{0579AC38-2C48-6644-815F-FBF5671C9A1C}" type="datetimeFigureOut">
              <a:rPr lang="en-US" smtClean="0"/>
              <a:t>11/5/18</a:t>
            </a:fld>
            <a:endParaRPr lang="en-US"/>
          </a:p>
        </p:txBody>
      </p:sp>
      <p:sp>
        <p:nvSpPr>
          <p:cNvPr id="8" name="Footer Placeholder 7">
            <a:extLst>
              <a:ext uri="{FF2B5EF4-FFF2-40B4-BE49-F238E27FC236}">
                <a16:creationId xmlns:a16="http://schemas.microsoft.com/office/drawing/2014/main" id="{F9D71BD4-7FDD-E345-984E-6D4EAE622B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5C660F-42B0-4D4C-B67F-F29DCB999B82}"/>
              </a:ext>
            </a:extLst>
          </p:cNvPr>
          <p:cNvSpPr>
            <a:spLocks noGrp="1"/>
          </p:cNvSpPr>
          <p:nvPr>
            <p:ph type="sldNum" sz="quarter" idx="12"/>
          </p:nvPr>
        </p:nvSpPr>
        <p:spPr/>
        <p:txBody>
          <a:bodyPr/>
          <a:lstStyle/>
          <a:p>
            <a:fld id="{2B71499E-5262-DF4D-80DD-0CA7589E68EF}" type="slidenum">
              <a:rPr lang="en-US" smtClean="0"/>
              <a:t>‹#›</a:t>
            </a:fld>
            <a:endParaRPr lang="en-US"/>
          </a:p>
        </p:txBody>
      </p:sp>
    </p:spTree>
    <p:extLst>
      <p:ext uri="{BB962C8B-B14F-4D97-AF65-F5344CB8AC3E}">
        <p14:creationId xmlns:p14="http://schemas.microsoft.com/office/powerpoint/2010/main" val="1578869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B80A4-5C61-0F47-A408-1331BDC4D5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5FFF1F-C80B-0142-8C24-B066CE05FB46}"/>
              </a:ext>
            </a:extLst>
          </p:cNvPr>
          <p:cNvSpPr>
            <a:spLocks noGrp="1"/>
          </p:cNvSpPr>
          <p:nvPr>
            <p:ph type="dt" sz="half" idx="10"/>
          </p:nvPr>
        </p:nvSpPr>
        <p:spPr/>
        <p:txBody>
          <a:bodyPr/>
          <a:lstStyle/>
          <a:p>
            <a:fld id="{0579AC38-2C48-6644-815F-FBF5671C9A1C}" type="datetimeFigureOut">
              <a:rPr lang="en-US" smtClean="0"/>
              <a:t>11/5/18</a:t>
            </a:fld>
            <a:endParaRPr lang="en-US"/>
          </a:p>
        </p:txBody>
      </p:sp>
      <p:sp>
        <p:nvSpPr>
          <p:cNvPr id="4" name="Footer Placeholder 3">
            <a:extLst>
              <a:ext uri="{FF2B5EF4-FFF2-40B4-BE49-F238E27FC236}">
                <a16:creationId xmlns:a16="http://schemas.microsoft.com/office/drawing/2014/main" id="{E83F5CA5-F0AB-0341-AF67-AF3979C836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848-0750-B049-8700-4143BA60AF47}"/>
              </a:ext>
            </a:extLst>
          </p:cNvPr>
          <p:cNvSpPr>
            <a:spLocks noGrp="1"/>
          </p:cNvSpPr>
          <p:nvPr>
            <p:ph type="sldNum" sz="quarter" idx="12"/>
          </p:nvPr>
        </p:nvSpPr>
        <p:spPr/>
        <p:txBody>
          <a:bodyPr/>
          <a:lstStyle/>
          <a:p>
            <a:fld id="{2B71499E-5262-DF4D-80DD-0CA7589E68EF}" type="slidenum">
              <a:rPr lang="en-US" smtClean="0"/>
              <a:t>‹#›</a:t>
            </a:fld>
            <a:endParaRPr lang="en-US"/>
          </a:p>
        </p:txBody>
      </p:sp>
    </p:spTree>
    <p:extLst>
      <p:ext uri="{BB962C8B-B14F-4D97-AF65-F5344CB8AC3E}">
        <p14:creationId xmlns:p14="http://schemas.microsoft.com/office/powerpoint/2010/main" val="2301013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8C22BD-01C5-1041-9B5E-001950EE5BB7}"/>
              </a:ext>
            </a:extLst>
          </p:cNvPr>
          <p:cNvSpPr>
            <a:spLocks noGrp="1"/>
          </p:cNvSpPr>
          <p:nvPr>
            <p:ph type="dt" sz="half" idx="10"/>
          </p:nvPr>
        </p:nvSpPr>
        <p:spPr/>
        <p:txBody>
          <a:bodyPr/>
          <a:lstStyle/>
          <a:p>
            <a:fld id="{0579AC38-2C48-6644-815F-FBF5671C9A1C}" type="datetimeFigureOut">
              <a:rPr lang="en-US" smtClean="0"/>
              <a:t>11/5/18</a:t>
            </a:fld>
            <a:endParaRPr lang="en-US"/>
          </a:p>
        </p:txBody>
      </p:sp>
      <p:sp>
        <p:nvSpPr>
          <p:cNvPr id="3" name="Footer Placeholder 2">
            <a:extLst>
              <a:ext uri="{FF2B5EF4-FFF2-40B4-BE49-F238E27FC236}">
                <a16:creationId xmlns:a16="http://schemas.microsoft.com/office/drawing/2014/main" id="{CAD5ED76-FF17-274A-BE08-5369428D2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EEEE82-034D-B945-86E8-925139F2F6D6}"/>
              </a:ext>
            </a:extLst>
          </p:cNvPr>
          <p:cNvSpPr>
            <a:spLocks noGrp="1"/>
          </p:cNvSpPr>
          <p:nvPr>
            <p:ph type="sldNum" sz="quarter" idx="12"/>
          </p:nvPr>
        </p:nvSpPr>
        <p:spPr/>
        <p:txBody>
          <a:bodyPr/>
          <a:lstStyle/>
          <a:p>
            <a:fld id="{2B71499E-5262-DF4D-80DD-0CA7589E68EF}" type="slidenum">
              <a:rPr lang="en-US" smtClean="0"/>
              <a:t>‹#›</a:t>
            </a:fld>
            <a:endParaRPr lang="en-US"/>
          </a:p>
        </p:txBody>
      </p:sp>
    </p:spTree>
    <p:extLst>
      <p:ext uri="{BB962C8B-B14F-4D97-AF65-F5344CB8AC3E}">
        <p14:creationId xmlns:p14="http://schemas.microsoft.com/office/powerpoint/2010/main" val="3720818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4A9FD-3B70-9E42-A6B5-FA22F1A0C3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E31B3A-F3F6-974F-A7A2-5493BCECE8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F5BCC4-4BCB-2C4C-9412-EA0923B81C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E536F1-6109-E84C-BB85-E16697D9F7BE}"/>
              </a:ext>
            </a:extLst>
          </p:cNvPr>
          <p:cNvSpPr>
            <a:spLocks noGrp="1"/>
          </p:cNvSpPr>
          <p:nvPr>
            <p:ph type="dt" sz="half" idx="10"/>
          </p:nvPr>
        </p:nvSpPr>
        <p:spPr/>
        <p:txBody>
          <a:bodyPr/>
          <a:lstStyle/>
          <a:p>
            <a:fld id="{0579AC38-2C48-6644-815F-FBF5671C9A1C}" type="datetimeFigureOut">
              <a:rPr lang="en-US" smtClean="0"/>
              <a:t>11/5/18</a:t>
            </a:fld>
            <a:endParaRPr lang="en-US"/>
          </a:p>
        </p:txBody>
      </p:sp>
      <p:sp>
        <p:nvSpPr>
          <p:cNvPr id="6" name="Footer Placeholder 5">
            <a:extLst>
              <a:ext uri="{FF2B5EF4-FFF2-40B4-BE49-F238E27FC236}">
                <a16:creationId xmlns:a16="http://schemas.microsoft.com/office/drawing/2014/main" id="{1412785F-821E-934E-87C7-6E1DEB4355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51B8A0-CE4E-0344-93AD-01FABE22B5C9}"/>
              </a:ext>
            </a:extLst>
          </p:cNvPr>
          <p:cNvSpPr>
            <a:spLocks noGrp="1"/>
          </p:cNvSpPr>
          <p:nvPr>
            <p:ph type="sldNum" sz="quarter" idx="12"/>
          </p:nvPr>
        </p:nvSpPr>
        <p:spPr/>
        <p:txBody>
          <a:bodyPr/>
          <a:lstStyle/>
          <a:p>
            <a:fld id="{2B71499E-5262-DF4D-80DD-0CA7589E68EF}" type="slidenum">
              <a:rPr lang="en-US" smtClean="0"/>
              <a:t>‹#›</a:t>
            </a:fld>
            <a:endParaRPr lang="en-US"/>
          </a:p>
        </p:txBody>
      </p:sp>
    </p:spTree>
    <p:extLst>
      <p:ext uri="{BB962C8B-B14F-4D97-AF65-F5344CB8AC3E}">
        <p14:creationId xmlns:p14="http://schemas.microsoft.com/office/powerpoint/2010/main" val="467215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380C-5F22-4141-8D70-E8B7975487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F5BEB1-87E2-6E40-ADE9-2BB2450939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9EA225-7F19-B74F-99E4-A9CC7A9DB3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6814D0-2648-804D-ADE7-9E6F0DD2FD9C}"/>
              </a:ext>
            </a:extLst>
          </p:cNvPr>
          <p:cNvSpPr>
            <a:spLocks noGrp="1"/>
          </p:cNvSpPr>
          <p:nvPr>
            <p:ph type="dt" sz="half" idx="10"/>
          </p:nvPr>
        </p:nvSpPr>
        <p:spPr/>
        <p:txBody>
          <a:bodyPr/>
          <a:lstStyle/>
          <a:p>
            <a:fld id="{0579AC38-2C48-6644-815F-FBF5671C9A1C}" type="datetimeFigureOut">
              <a:rPr lang="en-US" smtClean="0"/>
              <a:t>11/5/18</a:t>
            </a:fld>
            <a:endParaRPr lang="en-US"/>
          </a:p>
        </p:txBody>
      </p:sp>
      <p:sp>
        <p:nvSpPr>
          <p:cNvPr id="6" name="Footer Placeholder 5">
            <a:extLst>
              <a:ext uri="{FF2B5EF4-FFF2-40B4-BE49-F238E27FC236}">
                <a16:creationId xmlns:a16="http://schemas.microsoft.com/office/drawing/2014/main" id="{7C227E9B-5DBF-6544-86F2-3480144DF2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B33F45-6148-0B4E-8BB5-3DE1EA0117A2}"/>
              </a:ext>
            </a:extLst>
          </p:cNvPr>
          <p:cNvSpPr>
            <a:spLocks noGrp="1"/>
          </p:cNvSpPr>
          <p:nvPr>
            <p:ph type="sldNum" sz="quarter" idx="12"/>
          </p:nvPr>
        </p:nvSpPr>
        <p:spPr/>
        <p:txBody>
          <a:bodyPr/>
          <a:lstStyle/>
          <a:p>
            <a:fld id="{2B71499E-5262-DF4D-80DD-0CA7589E68EF}" type="slidenum">
              <a:rPr lang="en-US" smtClean="0"/>
              <a:t>‹#›</a:t>
            </a:fld>
            <a:endParaRPr lang="en-US"/>
          </a:p>
        </p:txBody>
      </p:sp>
    </p:spTree>
    <p:extLst>
      <p:ext uri="{BB962C8B-B14F-4D97-AF65-F5344CB8AC3E}">
        <p14:creationId xmlns:p14="http://schemas.microsoft.com/office/powerpoint/2010/main" val="1633402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435ABF-89BB-B04F-965A-148F969C96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C1CA40-FD3C-244F-8D50-47FD181BB4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95E1F2-9207-C640-B8E8-BB91623404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79AC38-2C48-6644-815F-FBF5671C9A1C}" type="datetimeFigureOut">
              <a:rPr lang="en-US" smtClean="0"/>
              <a:t>11/5/18</a:t>
            </a:fld>
            <a:endParaRPr lang="en-US"/>
          </a:p>
        </p:txBody>
      </p:sp>
      <p:sp>
        <p:nvSpPr>
          <p:cNvPr id="5" name="Footer Placeholder 4">
            <a:extLst>
              <a:ext uri="{FF2B5EF4-FFF2-40B4-BE49-F238E27FC236}">
                <a16:creationId xmlns:a16="http://schemas.microsoft.com/office/drawing/2014/main" id="{9492BB26-23C0-164F-946E-2D7038B28A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D3AEF2-DB40-AC4B-A9A7-A41B9175B2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71499E-5262-DF4D-80DD-0CA7589E68EF}" type="slidenum">
              <a:rPr lang="en-US" smtClean="0"/>
              <a:t>‹#›</a:t>
            </a:fld>
            <a:endParaRPr lang="en-US"/>
          </a:p>
        </p:txBody>
      </p:sp>
    </p:spTree>
    <p:extLst>
      <p:ext uri="{BB962C8B-B14F-4D97-AF65-F5344CB8AC3E}">
        <p14:creationId xmlns:p14="http://schemas.microsoft.com/office/powerpoint/2010/main" val="2036964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3FDB1-C69F-1446-903C-0480DC4CADCD}"/>
              </a:ext>
            </a:extLst>
          </p:cNvPr>
          <p:cNvSpPr>
            <a:spLocks noGrp="1"/>
          </p:cNvSpPr>
          <p:nvPr>
            <p:ph type="ctrTitle"/>
          </p:nvPr>
        </p:nvSpPr>
        <p:spPr>
          <a:xfrm>
            <a:off x="1524000" y="1122362"/>
            <a:ext cx="9158868" cy="4453248"/>
          </a:xfrm>
        </p:spPr>
        <p:txBody>
          <a:bodyPr>
            <a:normAutofit/>
          </a:bodyPr>
          <a:lstStyle/>
          <a:p>
            <a:r>
              <a:rPr lang="en-US" sz="9600" dirty="0"/>
              <a:t>Convolutional </a:t>
            </a:r>
            <a:br>
              <a:rPr lang="en-US" sz="9600" dirty="0"/>
            </a:br>
            <a:r>
              <a:rPr lang="en-US" sz="9600" dirty="0"/>
              <a:t>Neural </a:t>
            </a:r>
            <a:br>
              <a:rPr lang="en-US" sz="9600" dirty="0"/>
            </a:br>
            <a:r>
              <a:rPr lang="en-US" sz="9600" dirty="0"/>
              <a:t>Networks</a:t>
            </a:r>
          </a:p>
        </p:txBody>
      </p:sp>
    </p:spTree>
    <p:extLst>
      <p:ext uri="{BB962C8B-B14F-4D97-AF65-F5344CB8AC3E}">
        <p14:creationId xmlns:p14="http://schemas.microsoft.com/office/powerpoint/2010/main" val="107046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F5396-4B7E-F246-90C7-7C003F0217BB}"/>
              </a:ext>
            </a:extLst>
          </p:cNvPr>
          <p:cNvSpPr>
            <a:spLocks noGrp="1"/>
          </p:cNvSpPr>
          <p:nvPr>
            <p:ph type="title"/>
          </p:nvPr>
        </p:nvSpPr>
        <p:spPr/>
        <p:txBody>
          <a:bodyPr/>
          <a:lstStyle/>
          <a:p>
            <a:r>
              <a:rPr lang="en-US" dirty="0"/>
              <a:t>Convolution Layer</a:t>
            </a:r>
          </a:p>
        </p:txBody>
      </p:sp>
      <p:pic>
        <p:nvPicPr>
          <p:cNvPr id="5" name="Content Placeholder 4">
            <a:extLst>
              <a:ext uri="{FF2B5EF4-FFF2-40B4-BE49-F238E27FC236}">
                <a16:creationId xmlns:a16="http://schemas.microsoft.com/office/drawing/2014/main" id="{57888A68-688E-CF45-900A-018C371299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17544" y="2040812"/>
            <a:ext cx="3568700" cy="3238500"/>
          </a:xfrm>
        </p:spPr>
      </p:pic>
      <p:pic>
        <p:nvPicPr>
          <p:cNvPr id="9" name="Picture 8">
            <a:extLst>
              <a:ext uri="{FF2B5EF4-FFF2-40B4-BE49-F238E27FC236}">
                <a16:creationId xmlns:a16="http://schemas.microsoft.com/office/drawing/2014/main" id="{063AB774-69D3-7548-BAD9-04E92646B678}"/>
              </a:ext>
            </a:extLst>
          </p:cNvPr>
          <p:cNvPicPr>
            <a:picLocks noChangeAspect="1"/>
          </p:cNvPicPr>
          <p:nvPr/>
        </p:nvPicPr>
        <p:blipFill rotWithShape="1">
          <a:blip r:embed="rId4">
            <a:extLst>
              <a:ext uri="{28A0092B-C50C-407E-A947-70E740481C1C}">
                <a14:useLocalDpi xmlns:a14="http://schemas.microsoft.com/office/drawing/2010/main" val="0"/>
              </a:ext>
            </a:extLst>
          </a:blip>
          <a:srcRect b="1362"/>
          <a:stretch/>
        </p:blipFill>
        <p:spPr>
          <a:xfrm>
            <a:off x="1031444" y="2040812"/>
            <a:ext cx="3086100" cy="3920964"/>
          </a:xfrm>
          <a:prstGeom prst="rect">
            <a:avLst/>
          </a:prstGeom>
        </p:spPr>
      </p:pic>
      <p:pic>
        <p:nvPicPr>
          <p:cNvPr id="4" name="Picture 3">
            <a:extLst>
              <a:ext uri="{FF2B5EF4-FFF2-40B4-BE49-F238E27FC236}">
                <a16:creationId xmlns:a16="http://schemas.microsoft.com/office/drawing/2014/main" id="{E48C27B1-F380-6347-8BB5-B1BDE78F7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9074" y="2040812"/>
            <a:ext cx="2755900" cy="4279900"/>
          </a:xfrm>
          <a:prstGeom prst="rect">
            <a:avLst/>
          </a:prstGeom>
        </p:spPr>
      </p:pic>
      <p:pic>
        <p:nvPicPr>
          <p:cNvPr id="8" name="Picture 7">
            <a:extLst>
              <a:ext uri="{FF2B5EF4-FFF2-40B4-BE49-F238E27FC236}">
                <a16:creationId xmlns:a16="http://schemas.microsoft.com/office/drawing/2014/main" id="{62ADDAC7-475E-434E-955A-0358F0A8D6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7900" y="1099190"/>
            <a:ext cx="5295900" cy="444500"/>
          </a:xfrm>
          <a:prstGeom prst="rect">
            <a:avLst/>
          </a:prstGeom>
        </p:spPr>
      </p:pic>
    </p:spTree>
    <p:extLst>
      <p:ext uri="{BB962C8B-B14F-4D97-AF65-F5344CB8AC3E}">
        <p14:creationId xmlns:p14="http://schemas.microsoft.com/office/powerpoint/2010/main" val="194804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5A1743A-D7C6-304A-80B6-A8563316ED9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2716" y="887779"/>
            <a:ext cx="9312784" cy="4351338"/>
          </a:xfrm>
        </p:spPr>
      </p:pic>
      <p:sp>
        <p:nvSpPr>
          <p:cNvPr id="6" name="TextBox 5">
            <a:extLst>
              <a:ext uri="{FF2B5EF4-FFF2-40B4-BE49-F238E27FC236}">
                <a16:creationId xmlns:a16="http://schemas.microsoft.com/office/drawing/2014/main" id="{438E5036-E1B4-994A-96F8-BB09B0C81665}"/>
              </a:ext>
            </a:extLst>
          </p:cNvPr>
          <p:cNvSpPr txBox="1"/>
          <p:nvPr/>
        </p:nvSpPr>
        <p:spPr>
          <a:xfrm>
            <a:off x="2104068" y="5497025"/>
            <a:ext cx="7890079" cy="477054"/>
          </a:xfrm>
          <a:prstGeom prst="rect">
            <a:avLst/>
          </a:prstGeom>
          <a:noFill/>
        </p:spPr>
        <p:txBody>
          <a:bodyPr wrap="square" rtlCol="0">
            <a:spAutoFit/>
          </a:bodyPr>
          <a:lstStyle/>
          <a:p>
            <a:r>
              <a:rPr lang="en-US" sz="2500" dirty="0"/>
              <a:t>We stack them up and get a “New Image” of size 28 x 28 x 6</a:t>
            </a:r>
          </a:p>
        </p:txBody>
      </p:sp>
    </p:spTree>
    <p:extLst>
      <p:ext uri="{BB962C8B-B14F-4D97-AF65-F5344CB8AC3E}">
        <p14:creationId xmlns:p14="http://schemas.microsoft.com/office/powerpoint/2010/main" val="4147536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D77EC-A5C1-1A47-8F6C-3B1083288684}"/>
              </a:ext>
            </a:extLst>
          </p:cNvPr>
          <p:cNvSpPr>
            <a:spLocks noGrp="1"/>
          </p:cNvSpPr>
          <p:nvPr>
            <p:ph type="title"/>
          </p:nvPr>
        </p:nvSpPr>
        <p:spPr/>
        <p:txBody>
          <a:bodyPr>
            <a:normAutofit fontScale="90000"/>
          </a:bodyPr>
          <a:lstStyle/>
          <a:p>
            <a:r>
              <a:rPr lang="en-US" dirty="0"/>
              <a:t>Preview: </a:t>
            </a:r>
            <a:r>
              <a:rPr lang="en-US" dirty="0" err="1"/>
              <a:t>ConvNet</a:t>
            </a:r>
            <a:r>
              <a:rPr lang="en-US" dirty="0"/>
              <a:t> is a sequence of Convolutional Layers, interspersed with activation functions.</a:t>
            </a:r>
          </a:p>
        </p:txBody>
      </p:sp>
      <p:pic>
        <p:nvPicPr>
          <p:cNvPr id="5" name="Content Placeholder 4">
            <a:extLst>
              <a:ext uri="{FF2B5EF4-FFF2-40B4-BE49-F238E27FC236}">
                <a16:creationId xmlns:a16="http://schemas.microsoft.com/office/drawing/2014/main" id="{C48DB490-0EE2-1A47-B9F9-75548E3967C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54811"/>
            <a:ext cx="5655863" cy="4351338"/>
          </a:xfrm>
        </p:spPr>
      </p:pic>
    </p:spTree>
    <p:extLst>
      <p:ext uri="{BB962C8B-B14F-4D97-AF65-F5344CB8AC3E}">
        <p14:creationId xmlns:p14="http://schemas.microsoft.com/office/powerpoint/2010/main" val="2767737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79929-C7C9-0B42-A2A3-114AA5EF6DD9}"/>
              </a:ext>
            </a:extLst>
          </p:cNvPr>
          <p:cNvSpPr>
            <a:spLocks noGrp="1"/>
          </p:cNvSpPr>
          <p:nvPr>
            <p:ph type="title"/>
          </p:nvPr>
        </p:nvSpPr>
        <p:spPr/>
        <p:txBody>
          <a:bodyPr>
            <a:normAutofit fontScale="90000"/>
          </a:bodyPr>
          <a:lstStyle/>
          <a:p>
            <a:r>
              <a:rPr lang="en-US" dirty="0"/>
              <a:t>Preview: </a:t>
            </a:r>
            <a:r>
              <a:rPr lang="en-US" dirty="0" err="1"/>
              <a:t>ConvNet</a:t>
            </a:r>
            <a:r>
              <a:rPr lang="en-US" dirty="0"/>
              <a:t> is a sequence of Convolutional Layers, interspersed with activation functions.</a:t>
            </a:r>
          </a:p>
        </p:txBody>
      </p:sp>
      <p:pic>
        <p:nvPicPr>
          <p:cNvPr id="5" name="Content Placeholder 4">
            <a:extLst>
              <a:ext uri="{FF2B5EF4-FFF2-40B4-BE49-F238E27FC236}">
                <a16:creationId xmlns:a16="http://schemas.microsoft.com/office/drawing/2014/main" id="{A5984556-61A9-6547-8A4B-3F98E68FA5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035401"/>
            <a:ext cx="10515600" cy="3931785"/>
          </a:xfrm>
        </p:spPr>
      </p:pic>
    </p:spTree>
    <p:extLst>
      <p:ext uri="{BB962C8B-B14F-4D97-AF65-F5344CB8AC3E}">
        <p14:creationId xmlns:p14="http://schemas.microsoft.com/office/powerpoint/2010/main" val="2872283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B4127-ADCF-DA4F-BC97-1D0EFCAEF2A4}"/>
              </a:ext>
            </a:extLst>
          </p:cNvPr>
          <p:cNvSpPr>
            <a:spLocks noGrp="1"/>
          </p:cNvSpPr>
          <p:nvPr>
            <p:ph type="title"/>
          </p:nvPr>
        </p:nvSpPr>
        <p:spPr>
          <a:xfrm>
            <a:off x="838200" y="801260"/>
            <a:ext cx="10515600" cy="1325563"/>
          </a:xfrm>
        </p:spPr>
        <p:txBody>
          <a:bodyPr>
            <a:normAutofit fontScale="90000"/>
          </a:bodyPr>
          <a:lstStyle/>
          <a:p>
            <a:r>
              <a:rPr lang="en-US" dirty="0"/>
              <a:t>Using </a:t>
            </a:r>
            <a:r>
              <a:rPr lang="en-US" dirty="0">
                <a:solidFill>
                  <a:srgbClr val="FF0000"/>
                </a:solidFill>
              </a:rPr>
              <a:t>different types of filters </a:t>
            </a:r>
            <a:r>
              <a:rPr lang="en-US" dirty="0"/>
              <a:t>affects the information extracted from an image- blur, edges, texture.</a:t>
            </a:r>
            <a:br>
              <a:rPr lang="en-US" dirty="0"/>
            </a:br>
            <a:endParaRPr lang="en-US" dirty="0"/>
          </a:p>
        </p:txBody>
      </p:sp>
      <p:pic>
        <p:nvPicPr>
          <p:cNvPr id="5" name="Picture 4">
            <a:extLst>
              <a:ext uri="{FF2B5EF4-FFF2-40B4-BE49-F238E27FC236}">
                <a16:creationId xmlns:a16="http://schemas.microsoft.com/office/drawing/2014/main" id="{B5F478E4-8822-DF4C-9280-55473309F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6674" y="1822023"/>
            <a:ext cx="6007100" cy="3733800"/>
          </a:xfrm>
          <a:prstGeom prst="rect">
            <a:avLst/>
          </a:prstGeom>
        </p:spPr>
      </p:pic>
      <p:sp>
        <p:nvSpPr>
          <p:cNvPr id="8" name="TextBox 7">
            <a:extLst>
              <a:ext uri="{FF2B5EF4-FFF2-40B4-BE49-F238E27FC236}">
                <a16:creationId xmlns:a16="http://schemas.microsoft.com/office/drawing/2014/main" id="{6A6120B1-3C6F-D94C-BEBD-D09A4D4A7756}"/>
              </a:ext>
            </a:extLst>
          </p:cNvPr>
          <p:cNvSpPr txBox="1"/>
          <p:nvPr/>
        </p:nvSpPr>
        <p:spPr>
          <a:xfrm>
            <a:off x="2625437" y="5929745"/>
            <a:ext cx="8728363" cy="369332"/>
          </a:xfrm>
          <a:prstGeom prst="rect">
            <a:avLst/>
          </a:prstGeom>
          <a:noFill/>
        </p:spPr>
        <p:txBody>
          <a:bodyPr wrap="square" rtlCol="0">
            <a:spAutoFit/>
          </a:bodyPr>
          <a:lstStyle/>
          <a:p>
            <a:r>
              <a:rPr lang="en-US" dirty="0"/>
              <a:t>The picture represents what the Filter/</a:t>
            </a:r>
            <a:r>
              <a:rPr lang="en-US" dirty="0" err="1"/>
              <a:t>Kernal</a:t>
            </a:r>
            <a:r>
              <a:rPr lang="en-US" dirty="0"/>
              <a:t> was looking for </a:t>
            </a:r>
          </a:p>
        </p:txBody>
      </p:sp>
    </p:spTree>
    <p:extLst>
      <p:ext uri="{BB962C8B-B14F-4D97-AF65-F5344CB8AC3E}">
        <p14:creationId xmlns:p14="http://schemas.microsoft.com/office/powerpoint/2010/main" val="2408998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6348FC-1242-3140-9AD2-9C8DCA0F535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51902" y="1515299"/>
            <a:ext cx="2545558" cy="4307246"/>
          </a:xfrm>
        </p:spPr>
      </p:pic>
      <p:sp>
        <p:nvSpPr>
          <p:cNvPr id="6" name="TextBox 5">
            <a:extLst>
              <a:ext uri="{FF2B5EF4-FFF2-40B4-BE49-F238E27FC236}">
                <a16:creationId xmlns:a16="http://schemas.microsoft.com/office/drawing/2014/main" id="{4CEF138A-460C-D54F-8FC5-6116D743250F}"/>
              </a:ext>
            </a:extLst>
          </p:cNvPr>
          <p:cNvSpPr txBox="1"/>
          <p:nvPr/>
        </p:nvSpPr>
        <p:spPr>
          <a:xfrm>
            <a:off x="838200" y="2884092"/>
            <a:ext cx="6416693" cy="1569660"/>
          </a:xfrm>
          <a:prstGeom prst="rect">
            <a:avLst/>
          </a:prstGeom>
          <a:noFill/>
        </p:spPr>
        <p:txBody>
          <a:bodyPr wrap="none" rtlCol="0">
            <a:spAutoFit/>
          </a:bodyPr>
          <a:lstStyle/>
          <a:p>
            <a:r>
              <a:rPr lang="en-US" sz="2400" dirty="0"/>
              <a:t>These filter are more typical for image processing,</a:t>
            </a:r>
          </a:p>
          <a:p>
            <a:r>
              <a:rPr lang="en-US" sz="2400" dirty="0"/>
              <a:t> but not feature extraction.</a:t>
            </a:r>
          </a:p>
          <a:p>
            <a:endParaRPr lang="en-US" sz="2400" dirty="0"/>
          </a:p>
          <a:p>
            <a:r>
              <a:rPr lang="en-US" sz="2400" dirty="0"/>
              <a:t>In CNNs, we are looking to extract features</a:t>
            </a:r>
          </a:p>
        </p:txBody>
      </p:sp>
      <p:sp>
        <p:nvSpPr>
          <p:cNvPr id="7" name="TextBox 6">
            <a:extLst>
              <a:ext uri="{FF2B5EF4-FFF2-40B4-BE49-F238E27FC236}">
                <a16:creationId xmlns:a16="http://schemas.microsoft.com/office/drawing/2014/main" id="{19006C9B-ED0F-E844-978C-6AA3A76B4A7A}"/>
              </a:ext>
            </a:extLst>
          </p:cNvPr>
          <p:cNvSpPr txBox="1"/>
          <p:nvPr/>
        </p:nvSpPr>
        <p:spPr>
          <a:xfrm>
            <a:off x="838200" y="557561"/>
            <a:ext cx="6416693" cy="707886"/>
          </a:xfrm>
          <a:prstGeom prst="rect">
            <a:avLst/>
          </a:prstGeom>
          <a:noFill/>
        </p:spPr>
        <p:txBody>
          <a:bodyPr wrap="square" rtlCol="0">
            <a:spAutoFit/>
          </a:bodyPr>
          <a:lstStyle/>
          <a:p>
            <a:r>
              <a:rPr lang="en-US" sz="4000" dirty="0"/>
              <a:t>Different Filter Types</a:t>
            </a:r>
          </a:p>
        </p:txBody>
      </p:sp>
    </p:spTree>
    <p:extLst>
      <p:ext uri="{BB962C8B-B14F-4D97-AF65-F5344CB8AC3E}">
        <p14:creationId xmlns:p14="http://schemas.microsoft.com/office/powerpoint/2010/main" val="2568733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E4B1E3-2217-8240-9DE6-7E83D10C5B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0750" y="914400"/>
            <a:ext cx="10341146" cy="5084143"/>
          </a:xfrm>
        </p:spPr>
      </p:pic>
    </p:spTree>
    <p:extLst>
      <p:ext uri="{BB962C8B-B14F-4D97-AF65-F5344CB8AC3E}">
        <p14:creationId xmlns:p14="http://schemas.microsoft.com/office/powerpoint/2010/main" val="1851494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F5396-4B7E-F246-90C7-7C003F0217BB}"/>
              </a:ext>
            </a:extLst>
          </p:cNvPr>
          <p:cNvSpPr>
            <a:spLocks noGrp="1"/>
          </p:cNvSpPr>
          <p:nvPr>
            <p:ph type="title"/>
          </p:nvPr>
        </p:nvSpPr>
        <p:spPr/>
        <p:txBody>
          <a:bodyPr/>
          <a:lstStyle/>
          <a:p>
            <a:r>
              <a:rPr lang="en-US" dirty="0"/>
              <a:t>Spatial Dimensions:</a:t>
            </a:r>
          </a:p>
        </p:txBody>
      </p:sp>
      <p:pic>
        <p:nvPicPr>
          <p:cNvPr id="5" name="Content Placeholder 4">
            <a:extLst>
              <a:ext uri="{FF2B5EF4-FFF2-40B4-BE49-F238E27FC236}">
                <a16:creationId xmlns:a16="http://schemas.microsoft.com/office/drawing/2014/main" id="{57888A68-688E-CF45-900A-018C371299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17544" y="2040812"/>
            <a:ext cx="3568700" cy="3238500"/>
          </a:xfrm>
        </p:spPr>
      </p:pic>
      <p:pic>
        <p:nvPicPr>
          <p:cNvPr id="7" name="Picture 6">
            <a:extLst>
              <a:ext uri="{FF2B5EF4-FFF2-40B4-BE49-F238E27FC236}">
                <a16:creationId xmlns:a16="http://schemas.microsoft.com/office/drawing/2014/main" id="{225D0406-647B-EA4D-B5C0-808F7599A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6500" y="1734344"/>
            <a:ext cx="2527300" cy="4533900"/>
          </a:xfrm>
          <a:prstGeom prst="rect">
            <a:avLst/>
          </a:prstGeom>
        </p:spPr>
      </p:pic>
      <p:pic>
        <p:nvPicPr>
          <p:cNvPr id="9" name="Picture 8">
            <a:extLst>
              <a:ext uri="{FF2B5EF4-FFF2-40B4-BE49-F238E27FC236}">
                <a16:creationId xmlns:a16="http://schemas.microsoft.com/office/drawing/2014/main" id="{063AB774-69D3-7548-BAD9-04E92646B678}"/>
              </a:ext>
            </a:extLst>
          </p:cNvPr>
          <p:cNvPicPr>
            <a:picLocks noChangeAspect="1"/>
          </p:cNvPicPr>
          <p:nvPr/>
        </p:nvPicPr>
        <p:blipFill rotWithShape="1">
          <a:blip r:embed="rId5">
            <a:extLst>
              <a:ext uri="{28A0092B-C50C-407E-A947-70E740481C1C}">
                <a14:useLocalDpi xmlns:a14="http://schemas.microsoft.com/office/drawing/2010/main" val="0"/>
              </a:ext>
            </a:extLst>
          </a:blip>
          <a:srcRect b="1362"/>
          <a:stretch/>
        </p:blipFill>
        <p:spPr>
          <a:xfrm>
            <a:off x="1031444" y="2040812"/>
            <a:ext cx="3086100" cy="3920964"/>
          </a:xfrm>
          <a:prstGeom prst="rect">
            <a:avLst/>
          </a:prstGeom>
        </p:spPr>
      </p:pic>
    </p:spTree>
    <p:extLst>
      <p:ext uri="{BB962C8B-B14F-4D97-AF65-F5344CB8AC3E}">
        <p14:creationId xmlns:p14="http://schemas.microsoft.com/office/powerpoint/2010/main" val="2019154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22B3-3099-5D44-87A7-D24C8E34BA60}"/>
              </a:ext>
            </a:extLst>
          </p:cNvPr>
          <p:cNvSpPr>
            <a:spLocks noGrp="1"/>
          </p:cNvSpPr>
          <p:nvPr>
            <p:ph type="title"/>
          </p:nvPr>
        </p:nvSpPr>
        <p:spPr/>
        <p:txBody>
          <a:bodyPr/>
          <a:lstStyle/>
          <a:p>
            <a:r>
              <a:rPr lang="en-US" dirty="0"/>
              <a:t>Spatial Dimensions:</a:t>
            </a:r>
          </a:p>
        </p:txBody>
      </p:sp>
      <p:pic>
        <p:nvPicPr>
          <p:cNvPr id="5" name="Content Placeholder 4">
            <a:extLst>
              <a:ext uri="{FF2B5EF4-FFF2-40B4-BE49-F238E27FC236}">
                <a16:creationId xmlns:a16="http://schemas.microsoft.com/office/drawing/2014/main" id="{E26CDD43-ED7C-0740-B15F-F2E476B1B2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4189" y="1825625"/>
            <a:ext cx="8043622" cy="4351338"/>
          </a:xfrm>
        </p:spPr>
      </p:pic>
    </p:spTree>
    <p:extLst>
      <p:ext uri="{BB962C8B-B14F-4D97-AF65-F5344CB8AC3E}">
        <p14:creationId xmlns:p14="http://schemas.microsoft.com/office/powerpoint/2010/main" val="2987813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A21DE-C532-5040-9D43-7933B163D663}"/>
              </a:ext>
            </a:extLst>
          </p:cNvPr>
          <p:cNvSpPr>
            <a:spLocks noGrp="1"/>
          </p:cNvSpPr>
          <p:nvPr>
            <p:ph type="title"/>
          </p:nvPr>
        </p:nvSpPr>
        <p:spPr/>
        <p:txBody>
          <a:bodyPr/>
          <a:lstStyle/>
          <a:p>
            <a:r>
              <a:rPr lang="en-US" dirty="0"/>
              <a:t>Spatial Dimensions:</a:t>
            </a:r>
          </a:p>
        </p:txBody>
      </p:sp>
      <p:pic>
        <p:nvPicPr>
          <p:cNvPr id="5" name="Content Placeholder 4">
            <a:extLst>
              <a:ext uri="{FF2B5EF4-FFF2-40B4-BE49-F238E27FC236}">
                <a16:creationId xmlns:a16="http://schemas.microsoft.com/office/drawing/2014/main" id="{2DEC1816-CD48-BF42-BA39-0F7A78E360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38414" y="1809860"/>
            <a:ext cx="8315172" cy="4351338"/>
          </a:xfrm>
        </p:spPr>
      </p:pic>
    </p:spTree>
    <p:extLst>
      <p:ext uri="{BB962C8B-B14F-4D97-AF65-F5344CB8AC3E}">
        <p14:creationId xmlns:p14="http://schemas.microsoft.com/office/powerpoint/2010/main" val="1182808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A7F578-D7A4-4A4C-8912-BB626862AB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952" y="365760"/>
            <a:ext cx="11683768" cy="6217266"/>
          </a:xfrm>
        </p:spPr>
      </p:pic>
    </p:spTree>
    <p:extLst>
      <p:ext uri="{BB962C8B-B14F-4D97-AF65-F5344CB8AC3E}">
        <p14:creationId xmlns:p14="http://schemas.microsoft.com/office/powerpoint/2010/main" val="662162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285E7-09B6-9B4B-B04C-78891EFF537E}"/>
              </a:ext>
            </a:extLst>
          </p:cNvPr>
          <p:cNvSpPr>
            <a:spLocks noGrp="1"/>
          </p:cNvSpPr>
          <p:nvPr>
            <p:ph type="title"/>
          </p:nvPr>
        </p:nvSpPr>
        <p:spPr/>
        <p:txBody>
          <a:bodyPr/>
          <a:lstStyle/>
          <a:p>
            <a:r>
              <a:rPr lang="en-US" dirty="0"/>
              <a:t>Spatial Dimensions</a:t>
            </a:r>
          </a:p>
        </p:txBody>
      </p:sp>
      <p:pic>
        <p:nvPicPr>
          <p:cNvPr id="5" name="Content Placeholder 4">
            <a:extLst>
              <a:ext uri="{FF2B5EF4-FFF2-40B4-BE49-F238E27FC236}">
                <a16:creationId xmlns:a16="http://schemas.microsoft.com/office/drawing/2014/main" id="{8EB6EFAF-F8C2-B74F-87F5-F580433AAA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6913" y="1825625"/>
            <a:ext cx="8198173" cy="4351338"/>
          </a:xfrm>
        </p:spPr>
      </p:pic>
    </p:spTree>
    <p:extLst>
      <p:ext uri="{BB962C8B-B14F-4D97-AF65-F5344CB8AC3E}">
        <p14:creationId xmlns:p14="http://schemas.microsoft.com/office/powerpoint/2010/main" val="2586784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B970-A172-E74F-8380-61EF57C294EC}"/>
              </a:ext>
            </a:extLst>
          </p:cNvPr>
          <p:cNvSpPr>
            <a:spLocks noGrp="1"/>
          </p:cNvSpPr>
          <p:nvPr>
            <p:ph type="title"/>
          </p:nvPr>
        </p:nvSpPr>
        <p:spPr/>
        <p:txBody>
          <a:bodyPr/>
          <a:lstStyle/>
          <a:p>
            <a:r>
              <a:rPr lang="en-US" dirty="0"/>
              <a:t>Spatial Dimensions</a:t>
            </a:r>
          </a:p>
        </p:txBody>
      </p:sp>
      <p:pic>
        <p:nvPicPr>
          <p:cNvPr id="5" name="Content Placeholder 4">
            <a:extLst>
              <a:ext uri="{FF2B5EF4-FFF2-40B4-BE49-F238E27FC236}">
                <a16:creationId xmlns:a16="http://schemas.microsoft.com/office/drawing/2014/main" id="{55F99541-9BD5-6142-A127-C48D8AF639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2319" y="1825625"/>
            <a:ext cx="8387361" cy="4351338"/>
          </a:xfrm>
        </p:spPr>
      </p:pic>
    </p:spTree>
    <p:extLst>
      <p:ext uri="{BB962C8B-B14F-4D97-AF65-F5344CB8AC3E}">
        <p14:creationId xmlns:p14="http://schemas.microsoft.com/office/powerpoint/2010/main" val="63863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3C1CD-5383-CF40-8A76-6AF16E6F7996}"/>
              </a:ext>
            </a:extLst>
          </p:cNvPr>
          <p:cNvSpPr>
            <a:spLocks noGrp="1"/>
          </p:cNvSpPr>
          <p:nvPr>
            <p:ph type="title"/>
          </p:nvPr>
        </p:nvSpPr>
        <p:spPr/>
        <p:txBody>
          <a:bodyPr/>
          <a:lstStyle/>
          <a:p>
            <a:r>
              <a:rPr lang="en-US" dirty="0"/>
              <a:t>Spatial Dimensions</a:t>
            </a:r>
          </a:p>
        </p:txBody>
      </p:sp>
      <p:pic>
        <p:nvPicPr>
          <p:cNvPr id="5" name="Content Placeholder 4">
            <a:extLst>
              <a:ext uri="{FF2B5EF4-FFF2-40B4-BE49-F238E27FC236}">
                <a16:creationId xmlns:a16="http://schemas.microsoft.com/office/drawing/2014/main" id="{B231F31D-E689-9946-B82A-8AB55D4FCE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0032" y="1825625"/>
            <a:ext cx="8051935" cy="4351338"/>
          </a:xfrm>
        </p:spPr>
      </p:pic>
    </p:spTree>
    <p:extLst>
      <p:ext uri="{BB962C8B-B14F-4D97-AF65-F5344CB8AC3E}">
        <p14:creationId xmlns:p14="http://schemas.microsoft.com/office/powerpoint/2010/main" val="3328940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8E8FF-6C2E-2847-A1C1-B941211F2992}"/>
              </a:ext>
            </a:extLst>
          </p:cNvPr>
          <p:cNvSpPr>
            <a:spLocks noGrp="1"/>
          </p:cNvSpPr>
          <p:nvPr>
            <p:ph type="title"/>
          </p:nvPr>
        </p:nvSpPr>
        <p:spPr/>
        <p:txBody>
          <a:bodyPr/>
          <a:lstStyle/>
          <a:p>
            <a:r>
              <a:rPr lang="en-US" dirty="0"/>
              <a:t>Stride 2:</a:t>
            </a:r>
          </a:p>
        </p:txBody>
      </p:sp>
      <p:pic>
        <p:nvPicPr>
          <p:cNvPr id="5" name="Content Placeholder 4">
            <a:extLst>
              <a:ext uri="{FF2B5EF4-FFF2-40B4-BE49-F238E27FC236}">
                <a16:creationId xmlns:a16="http://schemas.microsoft.com/office/drawing/2014/main" id="{ADE2E231-2FD6-6D46-86FF-B39C153B6B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54460" y="1825625"/>
            <a:ext cx="9483079" cy="4351338"/>
          </a:xfrm>
        </p:spPr>
      </p:pic>
    </p:spTree>
    <p:extLst>
      <p:ext uri="{BB962C8B-B14F-4D97-AF65-F5344CB8AC3E}">
        <p14:creationId xmlns:p14="http://schemas.microsoft.com/office/powerpoint/2010/main" val="56892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7F78-D573-B145-9531-BBB3A3AF68EF}"/>
              </a:ext>
            </a:extLst>
          </p:cNvPr>
          <p:cNvSpPr>
            <a:spLocks noGrp="1"/>
          </p:cNvSpPr>
          <p:nvPr>
            <p:ph type="title"/>
          </p:nvPr>
        </p:nvSpPr>
        <p:spPr/>
        <p:txBody>
          <a:bodyPr/>
          <a:lstStyle/>
          <a:p>
            <a:r>
              <a:rPr lang="en-US" dirty="0"/>
              <a:t>Stride 2:</a:t>
            </a:r>
          </a:p>
        </p:txBody>
      </p:sp>
      <p:pic>
        <p:nvPicPr>
          <p:cNvPr id="5" name="Content Placeholder 4">
            <a:extLst>
              <a:ext uri="{FF2B5EF4-FFF2-40B4-BE49-F238E27FC236}">
                <a16:creationId xmlns:a16="http://schemas.microsoft.com/office/drawing/2014/main" id="{25756421-63A6-8C4D-8529-818990DE69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6030" y="1825625"/>
            <a:ext cx="9599940" cy="4351338"/>
          </a:xfrm>
        </p:spPr>
      </p:pic>
    </p:spTree>
    <p:extLst>
      <p:ext uri="{BB962C8B-B14F-4D97-AF65-F5344CB8AC3E}">
        <p14:creationId xmlns:p14="http://schemas.microsoft.com/office/powerpoint/2010/main" val="3901262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15626-2268-CA4A-822D-90D96AFD151D}"/>
              </a:ext>
            </a:extLst>
          </p:cNvPr>
          <p:cNvSpPr>
            <a:spLocks noGrp="1"/>
          </p:cNvSpPr>
          <p:nvPr>
            <p:ph type="title"/>
          </p:nvPr>
        </p:nvSpPr>
        <p:spPr/>
        <p:txBody>
          <a:bodyPr/>
          <a:lstStyle/>
          <a:p>
            <a:r>
              <a:rPr lang="en-US" dirty="0"/>
              <a:t>Stride 2:</a:t>
            </a:r>
          </a:p>
        </p:txBody>
      </p:sp>
      <p:pic>
        <p:nvPicPr>
          <p:cNvPr id="5" name="Content Placeholder 4">
            <a:extLst>
              <a:ext uri="{FF2B5EF4-FFF2-40B4-BE49-F238E27FC236}">
                <a16:creationId xmlns:a16="http://schemas.microsoft.com/office/drawing/2014/main" id="{C975D439-BDD8-4B4E-BBD3-7135289CD5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39429" y="1825625"/>
            <a:ext cx="9513142" cy="4351338"/>
          </a:xfrm>
        </p:spPr>
      </p:pic>
    </p:spTree>
    <p:extLst>
      <p:ext uri="{BB962C8B-B14F-4D97-AF65-F5344CB8AC3E}">
        <p14:creationId xmlns:p14="http://schemas.microsoft.com/office/powerpoint/2010/main" val="2085026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6244E-998C-C648-A434-BF6324163817}"/>
              </a:ext>
            </a:extLst>
          </p:cNvPr>
          <p:cNvSpPr>
            <a:spLocks noGrp="1"/>
          </p:cNvSpPr>
          <p:nvPr>
            <p:ph type="title"/>
          </p:nvPr>
        </p:nvSpPr>
        <p:spPr/>
        <p:txBody>
          <a:bodyPr/>
          <a:lstStyle/>
          <a:p>
            <a:r>
              <a:rPr lang="en-US" dirty="0"/>
              <a:t>Stride 3:</a:t>
            </a:r>
          </a:p>
        </p:txBody>
      </p:sp>
      <p:pic>
        <p:nvPicPr>
          <p:cNvPr id="5" name="Content Placeholder 4">
            <a:extLst>
              <a:ext uri="{FF2B5EF4-FFF2-40B4-BE49-F238E27FC236}">
                <a16:creationId xmlns:a16="http://schemas.microsoft.com/office/drawing/2014/main" id="{DD649544-30B9-1849-9668-2CC9957898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7481" y="1825625"/>
            <a:ext cx="9397038" cy="4351338"/>
          </a:xfrm>
        </p:spPr>
      </p:pic>
    </p:spTree>
    <p:extLst>
      <p:ext uri="{BB962C8B-B14F-4D97-AF65-F5344CB8AC3E}">
        <p14:creationId xmlns:p14="http://schemas.microsoft.com/office/powerpoint/2010/main" val="3442569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7F453-9A41-AD4A-BCFD-9DAD808F1C4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54E7F83-BE00-2249-A82A-D8E95C353A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4833" y="1825625"/>
            <a:ext cx="10202333" cy="4351338"/>
          </a:xfrm>
        </p:spPr>
      </p:pic>
    </p:spTree>
    <p:extLst>
      <p:ext uri="{BB962C8B-B14F-4D97-AF65-F5344CB8AC3E}">
        <p14:creationId xmlns:p14="http://schemas.microsoft.com/office/powerpoint/2010/main" val="1266040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AC8FB-CE27-A046-B2B8-8F74AB40F306}"/>
              </a:ext>
            </a:extLst>
          </p:cNvPr>
          <p:cNvSpPr>
            <a:spLocks noGrp="1"/>
          </p:cNvSpPr>
          <p:nvPr>
            <p:ph type="title"/>
          </p:nvPr>
        </p:nvSpPr>
        <p:spPr/>
        <p:txBody>
          <a:bodyPr/>
          <a:lstStyle/>
          <a:p>
            <a:r>
              <a:rPr lang="en-US" dirty="0"/>
              <a:t>Calculating output size:</a:t>
            </a:r>
          </a:p>
        </p:txBody>
      </p:sp>
      <p:pic>
        <p:nvPicPr>
          <p:cNvPr id="9" name="Content Placeholder 8">
            <a:extLst>
              <a:ext uri="{FF2B5EF4-FFF2-40B4-BE49-F238E27FC236}">
                <a16:creationId xmlns:a16="http://schemas.microsoft.com/office/drawing/2014/main" id="{3370F02D-D5DA-AC44-B1BC-1AF966028A2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29993" y="1690688"/>
            <a:ext cx="7062007" cy="4351338"/>
          </a:xfrm>
        </p:spPr>
      </p:pic>
      <p:pic>
        <p:nvPicPr>
          <p:cNvPr id="11" name="Picture 10">
            <a:extLst>
              <a:ext uri="{FF2B5EF4-FFF2-40B4-BE49-F238E27FC236}">
                <a16:creationId xmlns:a16="http://schemas.microsoft.com/office/drawing/2014/main" id="{6DA27E70-B3D6-C94E-BF71-8C3E9D90B6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 y="1690688"/>
            <a:ext cx="3911600" cy="4066588"/>
          </a:xfrm>
          <a:prstGeom prst="rect">
            <a:avLst/>
          </a:prstGeom>
        </p:spPr>
      </p:pic>
    </p:spTree>
    <p:extLst>
      <p:ext uri="{BB962C8B-B14F-4D97-AF65-F5344CB8AC3E}">
        <p14:creationId xmlns:p14="http://schemas.microsoft.com/office/powerpoint/2010/main" val="822819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F796-3E97-FF45-BD31-B758D9888363}"/>
              </a:ext>
            </a:extLst>
          </p:cNvPr>
          <p:cNvSpPr>
            <a:spLocks noGrp="1"/>
          </p:cNvSpPr>
          <p:nvPr>
            <p:ph type="title"/>
          </p:nvPr>
        </p:nvSpPr>
        <p:spPr/>
        <p:txBody>
          <a:bodyPr/>
          <a:lstStyle/>
          <a:p>
            <a:r>
              <a:rPr lang="en-US" dirty="0"/>
              <a:t>In practice: Common to zero pad the border</a:t>
            </a:r>
          </a:p>
        </p:txBody>
      </p:sp>
      <p:pic>
        <p:nvPicPr>
          <p:cNvPr id="5" name="Content Placeholder 4">
            <a:extLst>
              <a:ext uri="{FF2B5EF4-FFF2-40B4-BE49-F238E27FC236}">
                <a16:creationId xmlns:a16="http://schemas.microsoft.com/office/drawing/2014/main" id="{810174F1-50BC-094B-909F-16D87CC863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44426" y="1690688"/>
            <a:ext cx="3308829" cy="4351338"/>
          </a:xfrm>
        </p:spPr>
      </p:pic>
    </p:spTree>
    <p:extLst>
      <p:ext uri="{BB962C8B-B14F-4D97-AF65-F5344CB8AC3E}">
        <p14:creationId xmlns:p14="http://schemas.microsoft.com/office/powerpoint/2010/main" val="1632613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C2243-87CB-1541-B758-34B966A5A44C}"/>
              </a:ext>
            </a:extLst>
          </p:cNvPr>
          <p:cNvSpPr>
            <a:spLocks noGrp="1"/>
          </p:cNvSpPr>
          <p:nvPr>
            <p:ph type="title"/>
          </p:nvPr>
        </p:nvSpPr>
        <p:spPr/>
        <p:txBody>
          <a:bodyPr/>
          <a:lstStyle/>
          <a:p>
            <a:r>
              <a:rPr lang="en-US" dirty="0"/>
              <a:t>Convolution Layer</a:t>
            </a:r>
          </a:p>
        </p:txBody>
      </p:sp>
      <p:pic>
        <p:nvPicPr>
          <p:cNvPr id="5" name="Content Placeholder 4">
            <a:extLst>
              <a:ext uri="{FF2B5EF4-FFF2-40B4-BE49-F238E27FC236}">
                <a16:creationId xmlns:a16="http://schemas.microsoft.com/office/drawing/2014/main" id="{5955BA4C-9A55-F34F-A7E6-DE99B419828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3292"/>
          <a:stretch/>
        </p:blipFill>
        <p:spPr>
          <a:xfrm>
            <a:off x="1230578" y="2227527"/>
            <a:ext cx="2771243" cy="3772959"/>
          </a:xfrm>
        </p:spPr>
      </p:pic>
      <p:pic>
        <p:nvPicPr>
          <p:cNvPr id="7" name="Picture 6">
            <a:extLst>
              <a:ext uri="{FF2B5EF4-FFF2-40B4-BE49-F238E27FC236}">
                <a16:creationId xmlns:a16="http://schemas.microsoft.com/office/drawing/2014/main" id="{A7BC690C-751A-0641-BFE3-757535CC9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4900" y="1647958"/>
            <a:ext cx="7708900" cy="622300"/>
          </a:xfrm>
          <a:prstGeom prst="rect">
            <a:avLst/>
          </a:prstGeom>
        </p:spPr>
      </p:pic>
      <p:sp>
        <p:nvSpPr>
          <p:cNvPr id="8" name="TextBox 7">
            <a:extLst>
              <a:ext uri="{FF2B5EF4-FFF2-40B4-BE49-F238E27FC236}">
                <a16:creationId xmlns:a16="http://schemas.microsoft.com/office/drawing/2014/main" id="{E4D36911-31F3-5D4E-B335-B68FA9849A9F}"/>
              </a:ext>
            </a:extLst>
          </p:cNvPr>
          <p:cNvSpPr txBox="1"/>
          <p:nvPr/>
        </p:nvSpPr>
        <p:spPr>
          <a:xfrm>
            <a:off x="4730750" y="3236843"/>
            <a:ext cx="6597650" cy="1754326"/>
          </a:xfrm>
          <a:prstGeom prst="rect">
            <a:avLst/>
          </a:prstGeom>
          <a:noFill/>
        </p:spPr>
        <p:txBody>
          <a:bodyPr wrap="square" rtlCol="0">
            <a:spAutoFit/>
          </a:bodyPr>
          <a:lstStyle/>
          <a:p>
            <a:r>
              <a:rPr lang="en-US" sz="3000" dirty="0"/>
              <a:t>Instead of stretching the image into one long vector we are now going to keep the structure of the three dimensional input.</a:t>
            </a:r>
          </a:p>
          <a:p>
            <a:endParaRPr lang="en-US" dirty="0"/>
          </a:p>
        </p:txBody>
      </p:sp>
    </p:spTree>
    <p:extLst>
      <p:ext uri="{BB962C8B-B14F-4D97-AF65-F5344CB8AC3E}">
        <p14:creationId xmlns:p14="http://schemas.microsoft.com/office/powerpoint/2010/main" val="1192148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F796-3E97-FF45-BD31-B758D9888363}"/>
              </a:ext>
            </a:extLst>
          </p:cNvPr>
          <p:cNvSpPr>
            <a:spLocks noGrp="1"/>
          </p:cNvSpPr>
          <p:nvPr>
            <p:ph type="title"/>
          </p:nvPr>
        </p:nvSpPr>
        <p:spPr/>
        <p:txBody>
          <a:bodyPr/>
          <a:lstStyle/>
          <a:p>
            <a:r>
              <a:rPr lang="en-US" dirty="0"/>
              <a:t>In practice: Common to zero pad the border</a:t>
            </a:r>
          </a:p>
        </p:txBody>
      </p:sp>
      <p:pic>
        <p:nvPicPr>
          <p:cNvPr id="5" name="Content Placeholder 4">
            <a:extLst>
              <a:ext uri="{FF2B5EF4-FFF2-40B4-BE49-F238E27FC236}">
                <a16:creationId xmlns:a16="http://schemas.microsoft.com/office/drawing/2014/main" id="{810174F1-50BC-094B-909F-16D87CC863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01226" y="1825625"/>
            <a:ext cx="3308829" cy="4351338"/>
          </a:xfrm>
        </p:spPr>
      </p:pic>
      <p:pic>
        <p:nvPicPr>
          <p:cNvPr id="7" name="Picture 6">
            <a:extLst>
              <a:ext uri="{FF2B5EF4-FFF2-40B4-BE49-F238E27FC236}">
                <a16:creationId xmlns:a16="http://schemas.microsoft.com/office/drawing/2014/main" id="{DF30FEBB-D8DA-514E-8E60-97AC8A35D9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131" y="1959429"/>
            <a:ext cx="6994125" cy="1295270"/>
          </a:xfrm>
          <a:prstGeom prst="rect">
            <a:avLst/>
          </a:prstGeom>
        </p:spPr>
      </p:pic>
      <p:pic>
        <p:nvPicPr>
          <p:cNvPr id="9" name="Picture 8">
            <a:extLst>
              <a:ext uri="{FF2B5EF4-FFF2-40B4-BE49-F238E27FC236}">
                <a16:creationId xmlns:a16="http://schemas.microsoft.com/office/drawing/2014/main" id="{7E70D353-B9BD-EE4A-B3A2-41959E35FC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9432" y="4758612"/>
            <a:ext cx="2965720" cy="851694"/>
          </a:xfrm>
          <a:prstGeom prst="rect">
            <a:avLst/>
          </a:prstGeom>
        </p:spPr>
      </p:pic>
    </p:spTree>
    <p:extLst>
      <p:ext uri="{BB962C8B-B14F-4D97-AF65-F5344CB8AC3E}">
        <p14:creationId xmlns:p14="http://schemas.microsoft.com/office/powerpoint/2010/main" val="3826317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1567B-037E-ED4A-B3BE-154A8C9AD5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351404"/>
            <a:ext cx="7730570" cy="3637915"/>
          </a:xfrm>
        </p:spPr>
      </p:pic>
      <p:pic>
        <p:nvPicPr>
          <p:cNvPr id="7" name="Picture 6">
            <a:extLst>
              <a:ext uri="{FF2B5EF4-FFF2-40B4-BE49-F238E27FC236}">
                <a16:creationId xmlns:a16="http://schemas.microsoft.com/office/drawing/2014/main" id="{A52BF791-7674-6A41-8A77-F550661E55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2660" y="3543300"/>
            <a:ext cx="2718364" cy="1463040"/>
          </a:xfrm>
          <a:prstGeom prst="rect">
            <a:avLst/>
          </a:prstGeom>
        </p:spPr>
      </p:pic>
      <p:pic>
        <p:nvPicPr>
          <p:cNvPr id="9" name="Picture 8">
            <a:extLst>
              <a:ext uri="{FF2B5EF4-FFF2-40B4-BE49-F238E27FC236}">
                <a16:creationId xmlns:a16="http://schemas.microsoft.com/office/drawing/2014/main" id="{7FB18157-B4AF-0F49-ABB8-DDAA3D6414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66659"/>
            <a:ext cx="12192000" cy="1261241"/>
          </a:xfrm>
          <a:prstGeom prst="rect">
            <a:avLst/>
          </a:prstGeom>
        </p:spPr>
      </p:pic>
    </p:spTree>
    <p:extLst>
      <p:ext uri="{BB962C8B-B14F-4D97-AF65-F5344CB8AC3E}">
        <p14:creationId xmlns:p14="http://schemas.microsoft.com/office/powerpoint/2010/main" val="1353485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758D208-DFEC-C747-9B96-F2A0E2E6BF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85486"/>
            <a:ext cx="10515600" cy="3982680"/>
          </a:xfrm>
        </p:spPr>
      </p:pic>
    </p:spTree>
    <p:extLst>
      <p:ext uri="{BB962C8B-B14F-4D97-AF65-F5344CB8AC3E}">
        <p14:creationId xmlns:p14="http://schemas.microsoft.com/office/powerpoint/2010/main" val="73469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15A2117-E017-9C47-ABBC-6C2E775675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09254" y="1413597"/>
            <a:ext cx="9449286" cy="4351338"/>
          </a:xfrm>
        </p:spPr>
      </p:pic>
    </p:spTree>
    <p:extLst>
      <p:ext uri="{BB962C8B-B14F-4D97-AF65-F5344CB8AC3E}">
        <p14:creationId xmlns:p14="http://schemas.microsoft.com/office/powerpoint/2010/main" val="2307193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7D739C-1C3F-AC4C-892F-7ED0B8CA849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2805" y="1281240"/>
            <a:ext cx="10515600" cy="4012752"/>
          </a:xfrm>
        </p:spPr>
      </p:pic>
    </p:spTree>
    <p:extLst>
      <p:ext uri="{BB962C8B-B14F-4D97-AF65-F5344CB8AC3E}">
        <p14:creationId xmlns:p14="http://schemas.microsoft.com/office/powerpoint/2010/main" val="3857608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AB51F39-3B8C-A540-8BDF-F5501DC2D7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7767" y="1134250"/>
            <a:ext cx="9556466" cy="4351338"/>
          </a:xfrm>
        </p:spPr>
      </p:pic>
    </p:spTree>
    <p:extLst>
      <p:ext uri="{BB962C8B-B14F-4D97-AF65-F5344CB8AC3E}">
        <p14:creationId xmlns:p14="http://schemas.microsoft.com/office/powerpoint/2010/main" val="1472164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BDC39-D2A5-D14C-93BF-F0A9E07656EA}"/>
              </a:ext>
            </a:extLst>
          </p:cNvPr>
          <p:cNvSpPr>
            <a:spLocks noGrp="1"/>
          </p:cNvSpPr>
          <p:nvPr>
            <p:ph type="title"/>
          </p:nvPr>
        </p:nvSpPr>
        <p:spPr/>
        <p:txBody>
          <a:bodyPr/>
          <a:lstStyle/>
          <a:p>
            <a:r>
              <a:rPr lang="en-US" dirty="0" err="1"/>
              <a:t>Hyperparameters</a:t>
            </a:r>
            <a:endParaRPr lang="en-US" dirty="0"/>
          </a:p>
        </p:txBody>
      </p:sp>
      <p:sp>
        <p:nvSpPr>
          <p:cNvPr id="3" name="Content Placeholder 2">
            <a:extLst>
              <a:ext uri="{FF2B5EF4-FFF2-40B4-BE49-F238E27FC236}">
                <a16:creationId xmlns:a16="http://schemas.microsoft.com/office/drawing/2014/main" id="{D2D5CF39-5214-D24E-8246-E70786CF50C7}"/>
              </a:ext>
            </a:extLst>
          </p:cNvPr>
          <p:cNvSpPr>
            <a:spLocks noGrp="1"/>
          </p:cNvSpPr>
          <p:nvPr>
            <p:ph idx="1"/>
          </p:nvPr>
        </p:nvSpPr>
        <p:spPr/>
        <p:txBody>
          <a:bodyPr/>
          <a:lstStyle/>
          <a:p>
            <a:r>
              <a:rPr lang="en-US" dirty="0" err="1">
                <a:solidFill>
                  <a:srgbClr val="FF0000"/>
                </a:solidFill>
              </a:rPr>
              <a:t>Hyperparameters</a:t>
            </a:r>
            <a:r>
              <a:rPr lang="en-US" dirty="0">
                <a:solidFill>
                  <a:srgbClr val="FF0000"/>
                </a:solidFill>
              </a:rPr>
              <a:t> </a:t>
            </a:r>
            <a:r>
              <a:rPr lang="en-US" dirty="0"/>
              <a:t>can be tuned to change complexity and size of extracted features</a:t>
            </a:r>
          </a:p>
          <a:p>
            <a:r>
              <a:rPr lang="en-US" dirty="0"/>
              <a:t>Filter Size, Stride (step size of the filter), Zero-padding (to maintain dimensions)</a:t>
            </a:r>
          </a:p>
        </p:txBody>
      </p:sp>
    </p:spTree>
    <p:extLst>
      <p:ext uri="{BB962C8B-B14F-4D97-AF65-F5344CB8AC3E}">
        <p14:creationId xmlns:p14="http://schemas.microsoft.com/office/powerpoint/2010/main" val="970372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55219-621E-384C-999D-D73DDEEC179D}"/>
              </a:ext>
            </a:extLst>
          </p:cNvPr>
          <p:cNvSpPr>
            <a:spLocks noGrp="1"/>
          </p:cNvSpPr>
          <p:nvPr>
            <p:ph type="title"/>
          </p:nvPr>
        </p:nvSpPr>
        <p:spPr/>
        <p:txBody>
          <a:bodyPr/>
          <a:lstStyle/>
          <a:p>
            <a:r>
              <a:rPr lang="en-US" dirty="0"/>
              <a:t>Neuron View of the CONV Layer</a:t>
            </a:r>
          </a:p>
        </p:txBody>
      </p:sp>
      <p:pic>
        <p:nvPicPr>
          <p:cNvPr id="5" name="Content Placeholder 4">
            <a:extLst>
              <a:ext uri="{FF2B5EF4-FFF2-40B4-BE49-F238E27FC236}">
                <a16:creationId xmlns:a16="http://schemas.microsoft.com/office/drawing/2014/main" id="{736BBC39-9723-F846-9864-DB7F7FA122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6657784" cy="4351338"/>
          </a:xfrm>
        </p:spPr>
      </p:pic>
      <p:pic>
        <p:nvPicPr>
          <p:cNvPr id="7" name="Picture 6">
            <a:extLst>
              <a:ext uri="{FF2B5EF4-FFF2-40B4-BE49-F238E27FC236}">
                <a16:creationId xmlns:a16="http://schemas.microsoft.com/office/drawing/2014/main" id="{C8A099B1-70EC-6443-8AA2-DAB0C053C6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5984" y="1923430"/>
            <a:ext cx="4176389" cy="1638299"/>
          </a:xfrm>
          <a:prstGeom prst="rect">
            <a:avLst/>
          </a:prstGeom>
        </p:spPr>
      </p:pic>
    </p:spTree>
    <p:extLst>
      <p:ext uri="{BB962C8B-B14F-4D97-AF65-F5344CB8AC3E}">
        <p14:creationId xmlns:p14="http://schemas.microsoft.com/office/powerpoint/2010/main" val="1987056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1989-A9C5-1C45-BC12-C18026924F3E}"/>
              </a:ext>
            </a:extLst>
          </p:cNvPr>
          <p:cNvSpPr>
            <a:spLocks noGrp="1"/>
          </p:cNvSpPr>
          <p:nvPr>
            <p:ph type="title"/>
          </p:nvPr>
        </p:nvSpPr>
        <p:spPr/>
        <p:txBody>
          <a:bodyPr/>
          <a:lstStyle/>
          <a:p>
            <a:r>
              <a:rPr lang="en-US" dirty="0"/>
              <a:t>Pooling Layer</a:t>
            </a:r>
          </a:p>
        </p:txBody>
      </p:sp>
      <p:pic>
        <p:nvPicPr>
          <p:cNvPr id="5" name="Content Placeholder 4">
            <a:extLst>
              <a:ext uri="{FF2B5EF4-FFF2-40B4-BE49-F238E27FC236}">
                <a16:creationId xmlns:a16="http://schemas.microsoft.com/office/drawing/2014/main" id="{B652DEF6-424B-F742-88DE-6F8F599A15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77582" y="2257023"/>
            <a:ext cx="5531159" cy="3986847"/>
          </a:xfrm>
        </p:spPr>
      </p:pic>
      <p:sp>
        <p:nvSpPr>
          <p:cNvPr id="6" name="TextBox 5">
            <a:extLst>
              <a:ext uri="{FF2B5EF4-FFF2-40B4-BE49-F238E27FC236}">
                <a16:creationId xmlns:a16="http://schemas.microsoft.com/office/drawing/2014/main" id="{2689E201-AAFB-C44E-9EFA-B3C3FE48E8BC}"/>
              </a:ext>
            </a:extLst>
          </p:cNvPr>
          <p:cNvSpPr txBox="1"/>
          <p:nvPr/>
        </p:nvSpPr>
        <p:spPr>
          <a:xfrm>
            <a:off x="838200" y="1506022"/>
            <a:ext cx="7525215" cy="646331"/>
          </a:xfrm>
          <a:prstGeom prst="rect">
            <a:avLst/>
          </a:prstGeom>
          <a:noFill/>
        </p:spPr>
        <p:txBody>
          <a:bodyPr wrap="square" rtlCol="0">
            <a:spAutoFit/>
          </a:bodyPr>
          <a:lstStyle/>
          <a:p>
            <a:r>
              <a:rPr lang="en-US" dirty="0"/>
              <a:t>- Makes the representations smaller and more manageable</a:t>
            </a:r>
          </a:p>
          <a:p>
            <a:r>
              <a:rPr lang="en-US" dirty="0"/>
              <a:t>- Operates over each activation map independently</a:t>
            </a:r>
          </a:p>
        </p:txBody>
      </p:sp>
    </p:spTree>
    <p:extLst>
      <p:ext uri="{BB962C8B-B14F-4D97-AF65-F5344CB8AC3E}">
        <p14:creationId xmlns:p14="http://schemas.microsoft.com/office/powerpoint/2010/main" val="374146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0E6B4-0E5D-034C-96FA-8D431013389F}"/>
              </a:ext>
            </a:extLst>
          </p:cNvPr>
          <p:cNvSpPr>
            <a:spLocks noGrp="1"/>
          </p:cNvSpPr>
          <p:nvPr>
            <p:ph type="title"/>
          </p:nvPr>
        </p:nvSpPr>
        <p:spPr/>
        <p:txBody>
          <a:bodyPr/>
          <a:lstStyle/>
          <a:p>
            <a:r>
              <a:rPr lang="en-US" dirty="0"/>
              <a:t>Max Pooling</a:t>
            </a:r>
          </a:p>
        </p:txBody>
      </p:sp>
      <p:pic>
        <p:nvPicPr>
          <p:cNvPr id="5" name="Content Placeholder 4">
            <a:extLst>
              <a:ext uri="{FF2B5EF4-FFF2-40B4-BE49-F238E27FC236}">
                <a16:creationId xmlns:a16="http://schemas.microsoft.com/office/drawing/2014/main" id="{45EBB25A-4D07-2446-92A5-940239E85AD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7338" y="1825625"/>
            <a:ext cx="10317323" cy="4351338"/>
          </a:xfrm>
        </p:spPr>
      </p:pic>
    </p:spTree>
    <p:extLst>
      <p:ext uri="{BB962C8B-B14F-4D97-AF65-F5344CB8AC3E}">
        <p14:creationId xmlns:p14="http://schemas.microsoft.com/office/powerpoint/2010/main" val="754458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EAC7E-D5EC-C445-854D-BEF5554182B0}"/>
              </a:ext>
            </a:extLst>
          </p:cNvPr>
          <p:cNvSpPr>
            <a:spLocks noGrp="1"/>
          </p:cNvSpPr>
          <p:nvPr>
            <p:ph type="title"/>
          </p:nvPr>
        </p:nvSpPr>
        <p:spPr/>
        <p:txBody>
          <a:bodyPr/>
          <a:lstStyle/>
          <a:p>
            <a:r>
              <a:rPr lang="en-US" dirty="0"/>
              <a:t>Convolution Layer</a:t>
            </a:r>
          </a:p>
        </p:txBody>
      </p:sp>
      <p:pic>
        <p:nvPicPr>
          <p:cNvPr id="5" name="Content Placeholder 4">
            <a:extLst>
              <a:ext uri="{FF2B5EF4-FFF2-40B4-BE49-F238E27FC236}">
                <a16:creationId xmlns:a16="http://schemas.microsoft.com/office/drawing/2014/main" id="{ECEF91FC-70FA-6E49-B141-9737A2C8574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2771243" cy="4351338"/>
          </a:xfrm>
        </p:spPr>
      </p:pic>
      <p:pic>
        <p:nvPicPr>
          <p:cNvPr id="7" name="Picture 6">
            <a:extLst>
              <a:ext uri="{FF2B5EF4-FFF2-40B4-BE49-F238E27FC236}">
                <a16:creationId xmlns:a16="http://schemas.microsoft.com/office/drawing/2014/main" id="{8A084BB7-6AAA-AD40-911E-DAF077CD01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2895600"/>
            <a:ext cx="6172200" cy="2590800"/>
          </a:xfrm>
          <a:prstGeom prst="rect">
            <a:avLst/>
          </a:prstGeom>
        </p:spPr>
      </p:pic>
    </p:spTree>
    <p:extLst>
      <p:ext uri="{BB962C8B-B14F-4D97-AF65-F5344CB8AC3E}">
        <p14:creationId xmlns:p14="http://schemas.microsoft.com/office/powerpoint/2010/main" val="540161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69DDC-D9A5-4049-802C-924FDDB7BC51}"/>
              </a:ext>
            </a:extLst>
          </p:cNvPr>
          <p:cNvSpPr>
            <a:spLocks noGrp="1"/>
          </p:cNvSpPr>
          <p:nvPr>
            <p:ph type="title"/>
          </p:nvPr>
        </p:nvSpPr>
        <p:spPr/>
        <p:txBody>
          <a:bodyPr/>
          <a:lstStyle/>
          <a:p>
            <a:r>
              <a:rPr lang="en-US" dirty="0"/>
              <a:t>Fully Connected Layer</a:t>
            </a:r>
          </a:p>
        </p:txBody>
      </p:sp>
      <p:sp>
        <p:nvSpPr>
          <p:cNvPr id="3" name="Content Placeholder 2">
            <a:extLst>
              <a:ext uri="{FF2B5EF4-FFF2-40B4-BE49-F238E27FC236}">
                <a16:creationId xmlns:a16="http://schemas.microsoft.com/office/drawing/2014/main" id="{E6019060-7246-D343-8266-0AB9B4C8A5D8}"/>
              </a:ext>
            </a:extLst>
          </p:cNvPr>
          <p:cNvSpPr>
            <a:spLocks noGrp="1"/>
          </p:cNvSpPr>
          <p:nvPr>
            <p:ph idx="1"/>
          </p:nvPr>
        </p:nvSpPr>
        <p:spPr/>
        <p:txBody>
          <a:bodyPr/>
          <a:lstStyle/>
          <a:p>
            <a:r>
              <a:rPr lang="en-US" dirty="0"/>
              <a:t>32 x 32 x 3 image =&gt; stretch  3072 x 1</a:t>
            </a:r>
          </a:p>
        </p:txBody>
      </p:sp>
      <p:pic>
        <p:nvPicPr>
          <p:cNvPr id="5" name="Picture 4">
            <a:extLst>
              <a:ext uri="{FF2B5EF4-FFF2-40B4-BE49-F238E27FC236}">
                <a16:creationId xmlns:a16="http://schemas.microsoft.com/office/drawing/2014/main" id="{E4856019-A04B-E542-9C5A-F93EB54A8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698750"/>
            <a:ext cx="10871200" cy="2984500"/>
          </a:xfrm>
          <a:prstGeom prst="rect">
            <a:avLst/>
          </a:prstGeom>
        </p:spPr>
      </p:pic>
    </p:spTree>
    <p:extLst>
      <p:ext uri="{BB962C8B-B14F-4D97-AF65-F5344CB8AC3E}">
        <p14:creationId xmlns:p14="http://schemas.microsoft.com/office/powerpoint/2010/main" val="2127878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A7F578-D7A4-4A4C-8912-BB626862AB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5122" y="867116"/>
            <a:ext cx="9894683" cy="5265243"/>
          </a:xfrm>
        </p:spPr>
      </p:pic>
    </p:spTree>
    <p:extLst>
      <p:ext uri="{BB962C8B-B14F-4D97-AF65-F5344CB8AC3E}">
        <p14:creationId xmlns:p14="http://schemas.microsoft.com/office/powerpoint/2010/main" val="2496634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EAC7E-D5EC-C445-854D-BEF5554182B0}"/>
              </a:ext>
            </a:extLst>
          </p:cNvPr>
          <p:cNvSpPr>
            <a:spLocks noGrp="1"/>
          </p:cNvSpPr>
          <p:nvPr>
            <p:ph type="title"/>
          </p:nvPr>
        </p:nvSpPr>
        <p:spPr/>
        <p:txBody>
          <a:bodyPr/>
          <a:lstStyle/>
          <a:p>
            <a:r>
              <a:rPr lang="en-US" dirty="0"/>
              <a:t>Convolution Layer</a:t>
            </a:r>
          </a:p>
        </p:txBody>
      </p:sp>
      <p:pic>
        <p:nvPicPr>
          <p:cNvPr id="5" name="Content Placeholder 4">
            <a:extLst>
              <a:ext uri="{FF2B5EF4-FFF2-40B4-BE49-F238E27FC236}">
                <a16:creationId xmlns:a16="http://schemas.microsoft.com/office/drawing/2014/main" id="{ECEF91FC-70FA-6E49-B141-9737A2C8574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2771243" cy="4351338"/>
          </a:xfrm>
        </p:spPr>
      </p:pic>
      <p:pic>
        <p:nvPicPr>
          <p:cNvPr id="7" name="Picture 6">
            <a:extLst>
              <a:ext uri="{FF2B5EF4-FFF2-40B4-BE49-F238E27FC236}">
                <a16:creationId xmlns:a16="http://schemas.microsoft.com/office/drawing/2014/main" id="{8A084BB7-6AAA-AD40-911E-DAF077CD01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2895600"/>
            <a:ext cx="6172200" cy="2590800"/>
          </a:xfrm>
          <a:prstGeom prst="rect">
            <a:avLst/>
          </a:prstGeom>
        </p:spPr>
      </p:pic>
      <p:cxnSp>
        <p:nvCxnSpPr>
          <p:cNvPr id="4" name="Straight Arrow Connector 3">
            <a:extLst>
              <a:ext uri="{FF2B5EF4-FFF2-40B4-BE49-F238E27FC236}">
                <a16:creationId xmlns:a16="http://schemas.microsoft.com/office/drawing/2014/main" id="{E07DD873-A378-3548-AE8F-B54AEAFFC8C9}"/>
              </a:ext>
            </a:extLst>
          </p:cNvPr>
          <p:cNvCxnSpPr>
            <a:cxnSpLocks/>
          </p:cNvCxnSpPr>
          <p:nvPr/>
        </p:nvCxnSpPr>
        <p:spPr>
          <a:xfrm flipH="1">
            <a:off x="6146800" y="1223765"/>
            <a:ext cx="457200" cy="1671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9C1321-355B-0C46-B1AE-3D9D343F808C}"/>
              </a:ext>
            </a:extLst>
          </p:cNvPr>
          <p:cNvCxnSpPr>
            <a:cxnSpLocks/>
          </p:cNvCxnSpPr>
          <p:nvPr/>
        </p:nvCxnSpPr>
        <p:spPr>
          <a:xfrm flipH="1">
            <a:off x="2313382" y="1027906"/>
            <a:ext cx="4074719" cy="93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8824F75-4B13-4A4B-A154-7CCDA86B6F4A}"/>
              </a:ext>
            </a:extLst>
          </p:cNvPr>
          <p:cNvSpPr txBox="1"/>
          <p:nvPr/>
        </p:nvSpPr>
        <p:spPr>
          <a:xfrm>
            <a:off x="6604000" y="660400"/>
            <a:ext cx="4546600" cy="646331"/>
          </a:xfrm>
          <a:prstGeom prst="rect">
            <a:avLst/>
          </a:prstGeom>
          <a:noFill/>
        </p:spPr>
        <p:txBody>
          <a:bodyPr wrap="square" rtlCol="0">
            <a:spAutoFit/>
          </a:bodyPr>
          <a:lstStyle/>
          <a:p>
            <a:r>
              <a:rPr lang="en-US" dirty="0"/>
              <a:t>Filters always extend the full depth of the input volume</a:t>
            </a:r>
          </a:p>
        </p:txBody>
      </p:sp>
    </p:spTree>
    <p:extLst>
      <p:ext uri="{BB962C8B-B14F-4D97-AF65-F5344CB8AC3E}">
        <p14:creationId xmlns:p14="http://schemas.microsoft.com/office/powerpoint/2010/main" val="23527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EAC7E-D5EC-C445-854D-BEF5554182B0}"/>
              </a:ext>
            </a:extLst>
          </p:cNvPr>
          <p:cNvSpPr>
            <a:spLocks noGrp="1"/>
          </p:cNvSpPr>
          <p:nvPr>
            <p:ph type="title"/>
          </p:nvPr>
        </p:nvSpPr>
        <p:spPr/>
        <p:txBody>
          <a:bodyPr/>
          <a:lstStyle/>
          <a:p>
            <a:r>
              <a:rPr lang="en-US" dirty="0"/>
              <a:t>Convolution Layer</a:t>
            </a:r>
          </a:p>
        </p:txBody>
      </p:sp>
      <p:pic>
        <p:nvPicPr>
          <p:cNvPr id="9" name="Content Placeholder 8">
            <a:extLst>
              <a:ext uri="{FF2B5EF4-FFF2-40B4-BE49-F238E27FC236}">
                <a16:creationId xmlns:a16="http://schemas.microsoft.com/office/drawing/2014/main" id="{DB4E25F3-14B4-5B4B-833D-A94DFFFE03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39755" y="3817655"/>
            <a:ext cx="6845300" cy="1549400"/>
          </a:xfrm>
        </p:spPr>
      </p:pic>
      <p:pic>
        <p:nvPicPr>
          <p:cNvPr id="11" name="Picture 10">
            <a:extLst>
              <a:ext uri="{FF2B5EF4-FFF2-40B4-BE49-F238E27FC236}">
                <a16:creationId xmlns:a16="http://schemas.microsoft.com/office/drawing/2014/main" id="{A7851135-C04D-2841-B336-455ABA2A70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810" y="1448123"/>
            <a:ext cx="3251200" cy="4457700"/>
          </a:xfrm>
          <a:prstGeom prst="rect">
            <a:avLst/>
          </a:prstGeom>
        </p:spPr>
      </p:pic>
      <p:pic>
        <p:nvPicPr>
          <p:cNvPr id="14" name="Picture 13">
            <a:extLst>
              <a:ext uri="{FF2B5EF4-FFF2-40B4-BE49-F238E27FC236}">
                <a16:creationId xmlns:a16="http://schemas.microsoft.com/office/drawing/2014/main" id="{15F0901C-8AE8-9A43-91B2-D7F87EA191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1010" y="1668786"/>
            <a:ext cx="2946400" cy="1104900"/>
          </a:xfrm>
          <a:prstGeom prst="rect">
            <a:avLst/>
          </a:prstGeom>
        </p:spPr>
      </p:pic>
      <p:pic>
        <p:nvPicPr>
          <p:cNvPr id="16" name="Picture 15">
            <a:extLst>
              <a:ext uri="{FF2B5EF4-FFF2-40B4-BE49-F238E27FC236}">
                <a16:creationId xmlns:a16="http://schemas.microsoft.com/office/drawing/2014/main" id="{60A43FFB-89CB-F44E-8B74-B467C08B26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7150" y="5651823"/>
            <a:ext cx="1917700" cy="508000"/>
          </a:xfrm>
          <a:prstGeom prst="rect">
            <a:avLst/>
          </a:prstGeom>
        </p:spPr>
      </p:pic>
    </p:spTree>
    <p:extLst>
      <p:ext uri="{BB962C8B-B14F-4D97-AF65-F5344CB8AC3E}">
        <p14:creationId xmlns:p14="http://schemas.microsoft.com/office/powerpoint/2010/main" val="146470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F5396-4B7E-F246-90C7-7C003F0217BB}"/>
              </a:ext>
            </a:extLst>
          </p:cNvPr>
          <p:cNvSpPr>
            <a:spLocks noGrp="1"/>
          </p:cNvSpPr>
          <p:nvPr>
            <p:ph type="title"/>
          </p:nvPr>
        </p:nvSpPr>
        <p:spPr/>
        <p:txBody>
          <a:bodyPr/>
          <a:lstStyle/>
          <a:p>
            <a:r>
              <a:rPr lang="en-US" dirty="0"/>
              <a:t>Convolution Layer</a:t>
            </a:r>
          </a:p>
        </p:txBody>
      </p:sp>
      <p:pic>
        <p:nvPicPr>
          <p:cNvPr id="5" name="Content Placeholder 4">
            <a:extLst>
              <a:ext uri="{FF2B5EF4-FFF2-40B4-BE49-F238E27FC236}">
                <a16:creationId xmlns:a16="http://schemas.microsoft.com/office/drawing/2014/main" id="{57888A68-688E-CF45-900A-018C371299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17544" y="2040812"/>
            <a:ext cx="3568700" cy="3238500"/>
          </a:xfrm>
        </p:spPr>
      </p:pic>
      <p:pic>
        <p:nvPicPr>
          <p:cNvPr id="7" name="Picture 6">
            <a:extLst>
              <a:ext uri="{FF2B5EF4-FFF2-40B4-BE49-F238E27FC236}">
                <a16:creationId xmlns:a16="http://schemas.microsoft.com/office/drawing/2014/main" id="{225D0406-647B-EA4D-B5C0-808F7599A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6500" y="1734344"/>
            <a:ext cx="2527300" cy="4533900"/>
          </a:xfrm>
          <a:prstGeom prst="rect">
            <a:avLst/>
          </a:prstGeom>
        </p:spPr>
      </p:pic>
      <p:pic>
        <p:nvPicPr>
          <p:cNvPr id="9" name="Picture 8">
            <a:extLst>
              <a:ext uri="{FF2B5EF4-FFF2-40B4-BE49-F238E27FC236}">
                <a16:creationId xmlns:a16="http://schemas.microsoft.com/office/drawing/2014/main" id="{063AB774-69D3-7548-BAD9-04E92646B678}"/>
              </a:ext>
            </a:extLst>
          </p:cNvPr>
          <p:cNvPicPr>
            <a:picLocks noChangeAspect="1"/>
          </p:cNvPicPr>
          <p:nvPr/>
        </p:nvPicPr>
        <p:blipFill rotWithShape="1">
          <a:blip r:embed="rId5">
            <a:extLst>
              <a:ext uri="{28A0092B-C50C-407E-A947-70E740481C1C}">
                <a14:useLocalDpi xmlns:a14="http://schemas.microsoft.com/office/drawing/2010/main" val="0"/>
              </a:ext>
            </a:extLst>
          </a:blip>
          <a:srcRect b="1362"/>
          <a:stretch/>
        </p:blipFill>
        <p:spPr>
          <a:xfrm>
            <a:off x="1031444" y="2040812"/>
            <a:ext cx="3086100" cy="3920964"/>
          </a:xfrm>
          <a:prstGeom prst="rect">
            <a:avLst/>
          </a:prstGeom>
        </p:spPr>
      </p:pic>
    </p:spTree>
    <p:extLst>
      <p:ext uri="{BB962C8B-B14F-4D97-AF65-F5344CB8AC3E}">
        <p14:creationId xmlns:p14="http://schemas.microsoft.com/office/powerpoint/2010/main" val="2253969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50A0-C58B-1647-8E3A-5E7668029B2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9668E56-184F-954C-8B3F-2C1889CD4E39}"/>
              </a:ext>
            </a:extLst>
          </p:cNvPr>
          <p:cNvPicPr>
            <a:picLocks noGrp="1" noChangeAspect="1"/>
          </p:cNvPicPr>
          <p:nvPr>
            <p:ph idx="1"/>
          </p:nvPr>
        </p:nvPicPr>
        <p:blipFill>
          <a:blip r:embed="rId2"/>
          <a:stretch>
            <a:fillRect/>
          </a:stretch>
        </p:blipFill>
        <p:spPr>
          <a:xfrm>
            <a:off x="2052247" y="3071410"/>
            <a:ext cx="1711569" cy="1381266"/>
          </a:xfrm>
          <a:prstGeom prst="rect">
            <a:avLst/>
          </a:prstGeom>
        </p:spPr>
      </p:pic>
      <p:pic>
        <p:nvPicPr>
          <p:cNvPr id="5" name="Picture 4">
            <a:extLst>
              <a:ext uri="{FF2B5EF4-FFF2-40B4-BE49-F238E27FC236}">
                <a16:creationId xmlns:a16="http://schemas.microsoft.com/office/drawing/2014/main" id="{53D4A254-F3A0-FC48-8A69-49266759C52B}"/>
              </a:ext>
            </a:extLst>
          </p:cNvPr>
          <p:cNvPicPr>
            <a:picLocks noChangeAspect="1"/>
          </p:cNvPicPr>
          <p:nvPr/>
        </p:nvPicPr>
        <p:blipFill>
          <a:blip r:embed="rId3"/>
          <a:stretch>
            <a:fillRect/>
          </a:stretch>
        </p:blipFill>
        <p:spPr>
          <a:xfrm>
            <a:off x="3834465" y="1850549"/>
            <a:ext cx="5950438" cy="4142710"/>
          </a:xfrm>
          <a:prstGeom prst="rect">
            <a:avLst/>
          </a:prstGeom>
        </p:spPr>
      </p:pic>
    </p:spTree>
    <p:extLst>
      <p:ext uri="{BB962C8B-B14F-4D97-AF65-F5344CB8AC3E}">
        <p14:creationId xmlns:p14="http://schemas.microsoft.com/office/powerpoint/2010/main" val="2555381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62D07B-D04A-9A4F-9061-FEDC587DDE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1646" y="695396"/>
            <a:ext cx="9122452" cy="4351338"/>
          </a:xfrm>
        </p:spPr>
      </p:pic>
    </p:spTree>
    <p:extLst>
      <p:ext uri="{BB962C8B-B14F-4D97-AF65-F5344CB8AC3E}">
        <p14:creationId xmlns:p14="http://schemas.microsoft.com/office/powerpoint/2010/main" val="299635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983</TotalTime>
  <Words>2695</Words>
  <Application>Microsoft Macintosh PowerPoint</Application>
  <PresentationFormat>Widescreen</PresentationFormat>
  <Paragraphs>236</Paragraphs>
  <Slides>41</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Convolutional  Neural  Networks</vt:lpstr>
      <vt:lpstr>PowerPoint Presentation</vt:lpstr>
      <vt:lpstr>Convolution Layer</vt:lpstr>
      <vt:lpstr>Convolution Layer</vt:lpstr>
      <vt:lpstr>Convolution Layer</vt:lpstr>
      <vt:lpstr>Convolution Layer</vt:lpstr>
      <vt:lpstr>Convolution Layer</vt:lpstr>
      <vt:lpstr>PowerPoint Presentation</vt:lpstr>
      <vt:lpstr>PowerPoint Presentation</vt:lpstr>
      <vt:lpstr>Convolution Layer</vt:lpstr>
      <vt:lpstr>PowerPoint Presentation</vt:lpstr>
      <vt:lpstr>Preview: ConvNet is a sequence of Convolutional Layers, interspersed with activation functions.</vt:lpstr>
      <vt:lpstr>Preview: ConvNet is a sequence of Convolutional Layers, interspersed with activation functions.</vt:lpstr>
      <vt:lpstr>Using different types of filters affects the information extracted from an image- blur, edges, texture. </vt:lpstr>
      <vt:lpstr>PowerPoint Presentation</vt:lpstr>
      <vt:lpstr>PowerPoint Presentation</vt:lpstr>
      <vt:lpstr>Spatial Dimensions:</vt:lpstr>
      <vt:lpstr>Spatial Dimensions:</vt:lpstr>
      <vt:lpstr>Spatial Dimensions:</vt:lpstr>
      <vt:lpstr>Spatial Dimensions</vt:lpstr>
      <vt:lpstr>Spatial Dimensions</vt:lpstr>
      <vt:lpstr>Spatial Dimensions</vt:lpstr>
      <vt:lpstr>Stride 2:</vt:lpstr>
      <vt:lpstr>Stride 2:</vt:lpstr>
      <vt:lpstr>Stride 2:</vt:lpstr>
      <vt:lpstr>Stride 3:</vt:lpstr>
      <vt:lpstr>PowerPoint Presentation</vt:lpstr>
      <vt:lpstr>Calculating output size:</vt:lpstr>
      <vt:lpstr>In practice: Common to zero pad the border</vt:lpstr>
      <vt:lpstr>In practice: Common to zero pad the border</vt:lpstr>
      <vt:lpstr>PowerPoint Presentation</vt:lpstr>
      <vt:lpstr>PowerPoint Presentation</vt:lpstr>
      <vt:lpstr>PowerPoint Presentation</vt:lpstr>
      <vt:lpstr>PowerPoint Presentation</vt:lpstr>
      <vt:lpstr>PowerPoint Presentation</vt:lpstr>
      <vt:lpstr>Hyperparameters</vt:lpstr>
      <vt:lpstr>Neuron View of the CONV Layer</vt:lpstr>
      <vt:lpstr>Pooling Layer</vt:lpstr>
      <vt:lpstr>Max Pooling</vt:lpstr>
      <vt:lpstr>Fully Connected Layer</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Vanessa Salas</dc:creator>
  <cp:lastModifiedBy>Vanessa Salas</cp:lastModifiedBy>
  <cp:revision>34</cp:revision>
  <dcterms:created xsi:type="dcterms:W3CDTF">2018-11-01T08:36:21Z</dcterms:created>
  <dcterms:modified xsi:type="dcterms:W3CDTF">2018-11-06T00:14:24Z</dcterms:modified>
</cp:coreProperties>
</file>